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4"/>
  </p:notesMasterIdLst>
  <p:handoutMasterIdLst>
    <p:handoutMasterId r:id="rId65"/>
  </p:handoutMasterIdLst>
  <p:sldIdLst>
    <p:sldId id="256" r:id="rId2"/>
    <p:sldId id="546" r:id="rId3"/>
    <p:sldId id="547" r:id="rId4"/>
    <p:sldId id="548" r:id="rId5"/>
    <p:sldId id="475" r:id="rId6"/>
    <p:sldId id="424" r:id="rId7"/>
    <p:sldId id="426" r:id="rId8"/>
    <p:sldId id="476" r:id="rId9"/>
    <p:sldId id="477" r:id="rId10"/>
    <p:sldId id="474" r:id="rId11"/>
    <p:sldId id="478" r:id="rId12"/>
    <p:sldId id="487" r:id="rId13"/>
    <p:sldId id="489" r:id="rId14"/>
    <p:sldId id="488" r:id="rId15"/>
    <p:sldId id="490" r:id="rId16"/>
    <p:sldId id="491" r:id="rId17"/>
    <p:sldId id="485" r:id="rId18"/>
    <p:sldId id="492" r:id="rId19"/>
    <p:sldId id="486" r:id="rId20"/>
    <p:sldId id="493" r:id="rId21"/>
    <p:sldId id="494" r:id="rId22"/>
    <p:sldId id="479" r:id="rId23"/>
    <p:sldId id="480" r:id="rId24"/>
    <p:sldId id="481" r:id="rId25"/>
    <p:sldId id="482" r:id="rId26"/>
    <p:sldId id="496" r:id="rId27"/>
    <p:sldId id="495" r:id="rId28"/>
    <p:sldId id="483" r:id="rId29"/>
    <p:sldId id="484" r:id="rId30"/>
    <p:sldId id="501" r:id="rId31"/>
    <p:sldId id="497" r:id="rId32"/>
    <p:sldId id="502" r:id="rId33"/>
    <p:sldId id="507" r:id="rId34"/>
    <p:sldId id="503" r:id="rId35"/>
    <p:sldId id="511" r:id="rId36"/>
    <p:sldId id="508" r:id="rId37"/>
    <p:sldId id="513" r:id="rId38"/>
    <p:sldId id="509" r:id="rId39"/>
    <p:sldId id="510" r:id="rId40"/>
    <p:sldId id="515" r:id="rId41"/>
    <p:sldId id="517" r:id="rId42"/>
    <p:sldId id="522" r:id="rId43"/>
    <p:sldId id="526" r:id="rId44"/>
    <p:sldId id="518" r:id="rId45"/>
    <p:sldId id="519" r:id="rId46"/>
    <p:sldId id="514" r:id="rId47"/>
    <p:sldId id="504" r:id="rId48"/>
    <p:sldId id="520" r:id="rId49"/>
    <p:sldId id="521" r:id="rId50"/>
    <p:sldId id="505" r:id="rId51"/>
    <p:sldId id="523" r:id="rId52"/>
    <p:sldId id="527" r:id="rId53"/>
    <p:sldId id="529" r:id="rId54"/>
    <p:sldId id="530" r:id="rId55"/>
    <p:sldId id="531" r:id="rId56"/>
    <p:sldId id="524" r:id="rId57"/>
    <p:sldId id="534" r:id="rId58"/>
    <p:sldId id="535" r:id="rId59"/>
    <p:sldId id="533" r:id="rId60"/>
    <p:sldId id="525" r:id="rId61"/>
    <p:sldId id="532" r:id="rId62"/>
    <p:sldId id="607" r:id="rId63"/>
  </p:sldIdLst>
  <p:sldSz cx="14630400" cy="8229600"/>
  <p:notesSz cx="6858000" cy="9144000"/>
  <p:custDataLst>
    <p:tags r:id="rId66"/>
  </p:custDataLst>
  <p:defaultTextStyle>
    <a:defPPr>
      <a:defRPr lang="en-US"/>
    </a:defPPr>
    <a:lvl1pPr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1pPr>
    <a:lvl2pPr marL="652780" indent="-195580"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2pPr>
    <a:lvl3pPr marL="1304925" indent="-390525"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3pPr>
    <a:lvl4pPr marL="1958975" indent="-587375"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4pPr>
    <a:lvl5pPr marL="2611755" indent="-782955" algn="l" rtl="0" eaLnBrk="0" fontAlgn="base" hangingPunct="0">
      <a:spcBef>
        <a:spcPct val="0"/>
      </a:spcBef>
      <a:spcAft>
        <a:spcPct val="0"/>
      </a:spcAft>
      <a:defRPr sz="3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3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592" userDrawn="1">
          <p15:clr>
            <a:srgbClr val="A4A3A4"/>
          </p15:clr>
        </p15:guide>
        <p15:guide id="2" pos="528" userDrawn="1">
          <p15:clr>
            <a:srgbClr val="A4A3A4"/>
          </p15:clr>
        </p15:guide>
        <p15:guide id="3" pos="86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424F"/>
    <a:srgbClr val="DAFDD3"/>
    <a:srgbClr val="AADEBA"/>
    <a:srgbClr val="F3A999"/>
    <a:srgbClr val="98CFA8"/>
    <a:srgbClr val="F2F2F2"/>
    <a:srgbClr val="FCF9EC"/>
    <a:srgbClr val="1086B9"/>
    <a:srgbClr val="2BAC54"/>
    <a:srgbClr val="4D9A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62" autoAdjust="0"/>
    <p:restoredTop sz="81386" autoAdjust="0"/>
  </p:normalViewPr>
  <p:slideViewPr>
    <p:cSldViewPr showGuides="1">
      <p:cViewPr varScale="1">
        <p:scale>
          <a:sx n="86" d="100"/>
          <a:sy n="86" d="100"/>
        </p:scale>
        <p:origin x="1302" y="90"/>
      </p:cViewPr>
      <p:guideLst>
        <p:guide orient="horz" pos="2592"/>
        <p:guide pos="528"/>
        <p:guide pos="86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MS PGothic" panose="020B0600070205080204" pitchFamily="34" charset="-128"/>
                <a:cs typeface="MS PGothic" panose="020B0600070205080204" pitchFamily="34"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a:defRPr sz="1200"/>
            </a:lvl1pPr>
          </a:lstStyle>
          <a:p>
            <a:pPr>
              <a:defRPr/>
            </a:pPr>
            <a:fld id="{967086C5-CEC5-47F0-83F0-856B364B431D}" type="datetimeFigureOut">
              <a:rPr lang="en-US" altLang="en-US"/>
              <a:t>9/11/2023</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MS PGothic" panose="020B0600070205080204" pitchFamily="34" charset="-128"/>
                <a:cs typeface="MS PGothic" panose="020B0600070205080204" pitchFamily="34"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pPr>
              <a:defRPr/>
            </a:pPr>
            <a:fld id="{20E07255-940D-4BDF-BD2F-B73D8A194996}" type="slidenum">
              <a:rPr lang="en-US" altLang="en-US"/>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34487-1A6A-4FE7-847E-D06598E2322B}" type="datetimeFigureOut">
              <a:rPr lang="zh-CN" altLang="en-US" smtClean="0"/>
              <a:t>2023/9/11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2D99C-A557-43A7-946E-F176689ED4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15900" indent="-215900">
              <a:lnSpc>
                <a:spcPct val="100000"/>
              </a:lnSpc>
            </a:pPr>
            <a:endParaRPr lang="zh-CN" altLang="en-US" dirty="0"/>
          </a:p>
        </p:txBody>
      </p:sp>
      <p:sp>
        <p:nvSpPr>
          <p:cNvPr id="4" name="灯片编号占位符 3"/>
          <p:cNvSpPr>
            <a:spLocks noGrp="1"/>
          </p:cNvSpPr>
          <p:nvPr>
            <p:ph type="sldNum" sz="quarter" idx="5"/>
          </p:nvPr>
        </p:nvSpPr>
        <p:spPr/>
        <p:txBody>
          <a:bodyPr/>
          <a:lstStyle/>
          <a:p>
            <a:fld id="{FB32D99C-A557-43A7-946E-F176689ED48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700" dirty="0"/>
              <a:t>Data redundancy and inconsistency: data is stored  in multiple file formats resulting induplication of information in different files</a:t>
            </a:r>
          </a:p>
          <a:p>
            <a:r>
              <a:rPr lang="en-US" altLang="en-US" sz="1700" dirty="0"/>
              <a:t>Difficulty in accessing data </a:t>
            </a:r>
          </a:p>
          <a:p>
            <a:pPr lvl="1"/>
            <a:r>
              <a:rPr lang="en-US" altLang="en-US" sz="1700" dirty="0"/>
              <a:t>Need to write a new program to carry out each new task</a:t>
            </a:r>
          </a:p>
          <a:p>
            <a:r>
              <a:rPr lang="en-US" altLang="en-US" sz="1700" dirty="0"/>
              <a:t>Data isolation </a:t>
            </a:r>
          </a:p>
          <a:p>
            <a:pPr lvl="1"/>
            <a:r>
              <a:rPr lang="en-US" altLang="en-US" sz="1700" dirty="0"/>
              <a:t>Multiple files and formats</a:t>
            </a:r>
          </a:p>
          <a:p>
            <a:r>
              <a:rPr lang="en-US" altLang="en-US" sz="1700" dirty="0"/>
              <a:t>Integrity problems</a:t>
            </a:r>
          </a:p>
          <a:p>
            <a:pPr lvl="1"/>
            <a:r>
              <a:rPr lang="en-US" altLang="en-US" sz="1700" dirty="0"/>
              <a:t>Integrity constraints  (e.g., account balance &gt; 0) become </a:t>
            </a:r>
            <a:r>
              <a:rPr lang="ja-JP" altLang="en-US" sz="1700" dirty="0"/>
              <a:t>“</a:t>
            </a:r>
            <a:r>
              <a:rPr lang="en-US" altLang="ja-JP" sz="1700" dirty="0"/>
              <a:t>buried</a:t>
            </a:r>
            <a:r>
              <a:rPr lang="ja-JP" altLang="en-US" sz="1700" dirty="0"/>
              <a:t>”</a:t>
            </a:r>
            <a:r>
              <a:rPr lang="en-US" altLang="ja-JP" sz="1700" dirty="0"/>
              <a:t> in program code rather than being stated explicitly</a:t>
            </a:r>
          </a:p>
          <a:p>
            <a:pPr lvl="1"/>
            <a:r>
              <a:rPr lang="en-US" altLang="en-US" sz="1700" dirty="0"/>
              <a:t>Hard to add new constraints or change existing ones</a:t>
            </a:r>
          </a:p>
          <a:p>
            <a:r>
              <a:rPr lang="en-US" altLang="en-US" sz="1700" dirty="0"/>
              <a:t>Atomicity of updates</a:t>
            </a:r>
          </a:p>
          <a:p>
            <a:pPr lvl="1"/>
            <a:r>
              <a:rPr lang="en-US" altLang="en-US" sz="1700" dirty="0"/>
              <a:t>Failures may leave database in an inconsistent state with partial updates carried out</a:t>
            </a:r>
          </a:p>
          <a:p>
            <a:pPr lvl="1"/>
            <a:r>
              <a:rPr lang="en-US" altLang="en-US" sz="1700" dirty="0"/>
              <a:t>Example: Transfer of funds from one account to another should either complete or not happen at all</a:t>
            </a:r>
          </a:p>
          <a:p>
            <a:r>
              <a:rPr lang="en-US" altLang="en-US" sz="1700" dirty="0"/>
              <a:t>Concurrent access by multiple users</a:t>
            </a:r>
          </a:p>
          <a:p>
            <a:pPr lvl="1"/>
            <a:r>
              <a:rPr lang="en-US" altLang="en-US" sz="1700" dirty="0"/>
              <a:t>Concurrent access needed for performance</a:t>
            </a:r>
          </a:p>
          <a:p>
            <a:pPr lvl="1"/>
            <a:r>
              <a:rPr lang="en-US" altLang="en-US" sz="1700" dirty="0"/>
              <a:t>Uncontrolled concurrent accesses can lead to inconsistencies</a:t>
            </a:r>
          </a:p>
          <a:p>
            <a:pPr lvl="2"/>
            <a:r>
              <a:rPr lang="en-US" altLang="en-US" sz="1700" dirty="0"/>
              <a:t>Ex: Two people reading a balance (say 100) and updating it by withdrawing money (say 50 each) at the same time</a:t>
            </a:r>
          </a:p>
          <a:p>
            <a:r>
              <a:rPr lang="en-US" altLang="en-US" sz="1700" dirty="0"/>
              <a:t>Security problems</a:t>
            </a:r>
          </a:p>
          <a:p>
            <a:pPr lvl="1"/>
            <a:r>
              <a:rPr lang="en-US" altLang="en-US" sz="1700" dirty="0"/>
              <a:t>Hard to provide user access to some, but not all, data</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In the history of Database, there is an important paper. The title of the paper is “a relational model of data for large shared data banks”. The paper was by Edgar Codd. At that time, Codd worked in IBM. IBM was like Google, MS these kinds of companies at that time. We can say that it is this paper created the area of database. And Edgar Codd is the god father of this area.</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考试前感觉考不过了，拜拜他</a:t>
            </a:r>
            <a:endParaRPr lang="en-US" altLang="zh-CN"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course, we will mainly focus on relational database. There are some other kinds of databases. I will introduce them at the end of the semester. But we mainly focus on relational databases.</a:t>
            </a:r>
          </a:p>
          <a:p>
            <a:endParaRPr lang="en-US" altLang="zh-CN" dirty="0"/>
          </a:p>
          <a:p>
            <a:r>
              <a:rPr lang="en-US" altLang="zh-CN" dirty="0" err="1"/>
              <a:t>Ralational</a:t>
            </a:r>
            <a:r>
              <a:rPr lang="en-US" altLang="zh-CN" dirty="0"/>
              <a:t> databases are based on the relational model of data.</a:t>
            </a:r>
          </a:p>
          <a:p>
            <a:endParaRPr lang="en-US" altLang="zh-CN" dirty="0"/>
          </a:p>
          <a:p>
            <a:r>
              <a:rPr lang="en-US" altLang="zh-CN" dirty="0"/>
              <a:t>It organizes data into tables.</a:t>
            </a:r>
          </a:p>
          <a:p>
            <a:endParaRPr lang="en-US" altLang="zh-CN" dirty="0"/>
          </a:p>
          <a:p>
            <a:r>
              <a:rPr lang="en-US" altLang="zh-CN" dirty="0"/>
              <a:t>Rows in each table are also called records, or tuples.</a:t>
            </a:r>
          </a:p>
          <a:p>
            <a:endParaRPr lang="en-US" altLang="zh-CN" dirty="0"/>
          </a:p>
          <a:p>
            <a:r>
              <a:rPr lang="en-US" altLang="zh-CN" dirty="0"/>
              <a:t>Columns are all called attributes.</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course, we will mainly focus on relational database. There are some other kinds of databases. I will introduce them at the end of the semester. But we mainly focus on relational databases.</a:t>
            </a:r>
          </a:p>
          <a:p>
            <a:endParaRPr lang="en-US" altLang="zh-CN" dirty="0"/>
          </a:p>
          <a:p>
            <a:r>
              <a:rPr lang="en-US" altLang="zh-CN" dirty="0" err="1"/>
              <a:t>Ralational</a:t>
            </a:r>
            <a:r>
              <a:rPr lang="en-US" altLang="zh-CN" dirty="0"/>
              <a:t> databases are based on the relational model of data.</a:t>
            </a:r>
          </a:p>
          <a:p>
            <a:endParaRPr lang="en-US" altLang="zh-CN" dirty="0"/>
          </a:p>
          <a:p>
            <a:r>
              <a:rPr lang="en-US" altLang="zh-CN" dirty="0"/>
              <a:t>It organizes data into tables.</a:t>
            </a:r>
          </a:p>
          <a:p>
            <a:endParaRPr lang="en-US" altLang="zh-CN" dirty="0"/>
          </a:p>
          <a:p>
            <a:r>
              <a:rPr lang="en-US" altLang="zh-CN" dirty="0"/>
              <a:t>Rows in each table are also called records, or tuples.</a:t>
            </a:r>
          </a:p>
          <a:p>
            <a:endParaRPr lang="en-US" altLang="zh-CN" dirty="0"/>
          </a:p>
          <a:p>
            <a:r>
              <a:rPr lang="en-US" altLang="zh-CN" dirty="0"/>
              <a:t>Columns are all called attributes.</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course, we will mainly focus on relational database. There are some other kinds of databases. I will introduce them at the end of the semester. But we mainly focus on relational databases.</a:t>
            </a:r>
          </a:p>
          <a:p>
            <a:endParaRPr lang="en-US" altLang="zh-CN" dirty="0"/>
          </a:p>
          <a:p>
            <a:r>
              <a:rPr lang="en-US" altLang="zh-CN" dirty="0" err="1"/>
              <a:t>Ralational</a:t>
            </a:r>
            <a:r>
              <a:rPr lang="en-US" altLang="zh-CN" dirty="0"/>
              <a:t> databases are based on the relational model of data.</a:t>
            </a:r>
          </a:p>
          <a:p>
            <a:endParaRPr lang="en-US" altLang="zh-CN" dirty="0"/>
          </a:p>
          <a:p>
            <a:r>
              <a:rPr lang="en-US" altLang="zh-CN" dirty="0"/>
              <a:t>It organizes data into tables.</a:t>
            </a:r>
          </a:p>
          <a:p>
            <a:endParaRPr lang="en-US" altLang="zh-CN" dirty="0"/>
          </a:p>
          <a:p>
            <a:r>
              <a:rPr lang="en-US" altLang="zh-CN" dirty="0"/>
              <a:t>Rows in each table are also called records, or tuples.</a:t>
            </a:r>
          </a:p>
          <a:p>
            <a:endParaRPr lang="en-US" altLang="zh-CN" dirty="0"/>
          </a:p>
          <a:p>
            <a:r>
              <a:rPr lang="en-US" altLang="zh-CN" dirty="0"/>
              <a:t>Columns are all called attributes.</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29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go back to the film information. What’s the key with films. The tile looks correct, it is the obvious answer. </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But if you have no duplicates, you need to identify what allows you to differentiate one row from another. It may be one column, or one set of columns, known collectively as a "key".</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BUT, we have some films that their names are the same! Such as there are many items called </a:t>
            </a:r>
            <a:r>
              <a:rPr lang="zh-CN" altLang="en-US" dirty="0"/>
              <a:t>神雕侠侣</a:t>
            </a:r>
            <a:endParaRPr lang="en-US" altLang="zh-CN" dirty="0"/>
          </a:p>
          <a:p>
            <a:r>
              <a:rPr lang="en-US" altLang="zh-CN" dirty="0"/>
              <a:t>So the title cannot be the key!</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7</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But if you have no duplicates, you need to identify what allows you to differentiate one row from another. It may be one column, or one set of columns, known collectively as a "key".</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But if you have no duplicates, you need to identify what allows you to differentiate one row from another. It may be one column, or one set of columns, known collectively as a "key".</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But there is another problem. Some films have several directors!</a:t>
            </a:r>
          </a:p>
          <a:p>
            <a:endParaRPr lang="en-US" altLang="zh-CN" dirty="0"/>
          </a:p>
          <a:p>
            <a:r>
              <a:rPr lang="en-US" altLang="zh-CN" dirty="0"/>
              <a:t>Such as for film:</a:t>
            </a:r>
            <a:r>
              <a:rPr lang="zh-CN" altLang="en-US" dirty="0"/>
              <a:t>我和我的祖国</a:t>
            </a:r>
            <a:r>
              <a:rPr lang="en-US" altLang="zh-CN" dirty="0"/>
              <a:t>. There are 6 directors. How to describe the two directors in the attribute Director? It is a problem.</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If there are several attributes can be a key. You can choose one of them as the primary key. Normally you </a:t>
            </a:r>
            <a:r>
              <a:rPr lang="en-US" noProof="0" dirty="0"/>
              <a:t>should</a:t>
            </a:r>
            <a:r>
              <a:rPr lang="en-US" dirty="0"/>
              <a:t> choose the simplest one to be the primary k</a:t>
            </a:r>
            <a:r>
              <a:rPr lang="en-US" altLang="zh-CN" dirty="0"/>
              <a:t>e</a:t>
            </a:r>
            <a:r>
              <a:rPr lang="en-US" dirty="0"/>
              <a:t>y.</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One common problem with databases is that data may be entered at different time by different people. If you let them enter data the way they want, it will make data retrieval very difficult because when they search, computers merely compare bytes. You need to standardize your data, a process also known as </a:t>
            </a:r>
            <a:r>
              <a:rPr lang="en-US" altLang="zh-CN" dirty="0">
                <a:solidFill>
                  <a:srgbClr val="FF0000"/>
                </a:solidFill>
              </a:rPr>
              <a:t>normalization</a:t>
            </a:r>
            <a:r>
              <a:rPr lang="en-US" altLang="zh-CN" dirty="0"/>
              <a:t>.</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standardize the person name. we should follow the first rule of normalization. It is also know as First Normal Form. </a:t>
            </a:r>
          </a:p>
          <a:p>
            <a:endParaRPr lang="en-US" altLang="zh-CN" dirty="0"/>
          </a:p>
          <a:p>
            <a:r>
              <a:rPr lang="en-US" altLang="zh-CN" dirty="0"/>
              <a:t>Codd defined several normal forms for normalization. This is the first form.</a:t>
            </a:r>
          </a:p>
          <a:p>
            <a:endParaRPr lang="en-US" altLang="zh-CN" dirty="0"/>
          </a:p>
          <a:p>
            <a:r>
              <a:rPr lang="en-US" altLang="zh-CN" dirty="0"/>
              <a:t>First Normal form is to make sure each column should only contains one piece of information. So surnames and first names should be stored in different columns. </a:t>
            </a:r>
          </a:p>
          <a:p>
            <a:endParaRPr lang="en-US" altLang="zh-CN" dirty="0"/>
          </a:p>
          <a:p>
            <a:r>
              <a:rPr lang="en-US" altLang="zh-CN" dirty="0"/>
              <a:t>Besides of this, we should also follow some kind of standard capitalization. We can convert the first letters to  </a:t>
            </a:r>
            <a:r>
              <a:rPr lang="en-US" altLang="zh-CN" sz="1200" b="0" i="0" kern="1200" dirty="0">
                <a:solidFill>
                  <a:schemeClr val="tx1"/>
                </a:solidFill>
                <a:effectLst/>
                <a:latin typeface="+mn-lt"/>
                <a:ea typeface="+mn-ea"/>
                <a:cs typeface="+mn-cs"/>
              </a:rPr>
              <a:t>capital letters. we can also convert all letters to capital letters, or all lower-case letters.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Whatever which standard you choose for the letters, you should respect the standard. </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39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standardize the person name. we should follow the first rule of normalization. It is also know as First Normal Form. </a:t>
            </a:r>
          </a:p>
          <a:p>
            <a:endParaRPr lang="en-US" altLang="zh-CN" dirty="0"/>
          </a:p>
          <a:p>
            <a:r>
              <a:rPr lang="en-US" altLang="zh-CN" dirty="0"/>
              <a:t>Codd defined several normal forms for normalization. This is the first form.</a:t>
            </a:r>
          </a:p>
          <a:p>
            <a:endParaRPr lang="en-US" altLang="zh-CN" dirty="0"/>
          </a:p>
          <a:p>
            <a:r>
              <a:rPr lang="en-US" altLang="zh-CN" dirty="0"/>
              <a:t>First Normal form is to make sure each column should only contains one piece of information. So surnames and first names should be stored in different columns. </a:t>
            </a:r>
          </a:p>
          <a:p>
            <a:endParaRPr lang="en-US" altLang="zh-CN" dirty="0"/>
          </a:p>
          <a:p>
            <a:r>
              <a:rPr lang="en-US" altLang="zh-CN" dirty="0"/>
              <a:t>Besides of this, we should also follow some kind of standard capitalization. We can convert the first letters to  </a:t>
            </a:r>
            <a:r>
              <a:rPr lang="en-US" altLang="zh-CN" sz="1200" b="0" i="0" kern="1200" dirty="0">
                <a:solidFill>
                  <a:schemeClr val="tx1"/>
                </a:solidFill>
                <a:effectLst/>
                <a:latin typeface="+mn-lt"/>
                <a:ea typeface="+mn-ea"/>
                <a:cs typeface="+mn-cs"/>
              </a:rPr>
              <a:t>capital letters. we can also convert all letters to capital letters, or all lower-case letters.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Whatever which standard you choose for the letters, you should respect the standard. </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director name in table Movies can be replace with the </a:t>
            </a:r>
            <a:r>
              <a:rPr lang="en-US" altLang="zh-CN" dirty="0" err="1"/>
              <a:t>directorID</a:t>
            </a:r>
            <a:r>
              <a:rPr lang="en-US" altLang="zh-CN" dirty="0"/>
              <a:t>. </a:t>
            </a:r>
          </a:p>
          <a:p>
            <a:endParaRPr lang="en-US" altLang="zh-CN" dirty="0"/>
          </a:p>
          <a:p>
            <a:r>
              <a:rPr lang="en-US" altLang="zh-CN" dirty="0"/>
              <a:t>In the table, we can find that the first 3 films were directed by Director 1. Who is director 1? We can find in Table directors. Director 1 is Hitchcock. We can also find that he was born in 1899 and died in 1980.</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director name in table Movies can be replace with the </a:t>
            </a:r>
            <a:r>
              <a:rPr lang="en-US" altLang="zh-CN" dirty="0" err="1"/>
              <a:t>directorID</a:t>
            </a:r>
            <a:r>
              <a:rPr lang="en-US" altLang="zh-CN" dirty="0"/>
              <a:t>. </a:t>
            </a:r>
          </a:p>
          <a:p>
            <a:endParaRPr lang="en-US" altLang="zh-CN" dirty="0"/>
          </a:p>
          <a:p>
            <a:r>
              <a:rPr lang="en-US" altLang="zh-CN" dirty="0"/>
              <a:t>In the table, we can find that the first 3 films were directed by Director 1. Who is director 1? We can find in Table directors. Director 1 is Hitchcock. We can also find that he was born in 1899 and died in 1980.</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15900" indent="-215900">
              <a:lnSpc>
                <a:spcPct val="100000"/>
              </a:lnSpc>
            </a:pPr>
            <a:endParaRPr lang="zh-CN" altLang="en-US" dirty="0"/>
          </a:p>
        </p:txBody>
      </p:sp>
      <p:sp>
        <p:nvSpPr>
          <p:cNvPr id="4" name="灯片编号占位符 3"/>
          <p:cNvSpPr>
            <a:spLocks noGrp="1"/>
          </p:cNvSpPr>
          <p:nvPr>
            <p:ph type="sldNum" sz="quarter" idx="5"/>
          </p:nvPr>
        </p:nvSpPr>
        <p:spPr/>
        <p:txBody>
          <a:bodyPr/>
          <a:lstStyle/>
          <a:p>
            <a:fld id="{FB32D99C-A557-43A7-946E-F176689ED48A}" type="slidenum">
              <a:rPr lang="zh-CN" altLang="en-US" smtClean="0"/>
              <a:t>11</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must find a solution for that.</a:t>
            </a:r>
          </a:p>
          <a:p>
            <a:endParaRPr lang="en-US" altLang="zh-CN" dirty="0"/>
          </a:p>
          <a:p>
            <a:r>
              <a:rPr lang="en-US" altLang="zh-CN" dirty="0"/>
              <a:t>First of all, let us remove the director and actor information form the table. Then the table only contains </a:t>
            </a:r>
            <a:r>
              <a:rPr lang="en-US" altLang="zh-CN" dirty="0" err="1"/>
              <a:t>movieID</a:t>
            </a:r>
            <a:r>
              <a:rPr lang="en-US" altLang="zh-CN" dirty="0"/>
              <a:t>, movie title, country code, and the year of release</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proper way to solve such a problem is to create an additional table that associates ONE director with ONE film, with as many rows per director as he has directed films, and as many rows per film as there are directors.</a:t>
            </a:r>
            <a:endParaRPr lang="zh-CN" altLang="en-US" dirty="0"/>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must find a solution for that.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In  the table, one director is associate with one film. If the director directed many films, there will be more rows in the table for the director. If a film has two directors, there are also two rows for the film with different directors.</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49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50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sentence summarized the 2</a:t>
            </a:r>
            <a:r>
              <a:rPr lang="en-GB" baseline="30000" dirty="0"/>
              <a:t>nd</a:t>
            </a:r>
            <a:r>
              <a:rPr lang="en-GB" dirty="0"/>
              <a:t> and 3</a:t>
            </a:r>
            <a:r>
              <a:rPr lang="en-GB" baseline="30000" dirty="0"/>
              <a:t>rd</a:t>
            </a:r>
            <a:r>
              <a:rPr lang="en-GB" dirty="0"/>
              <a:t> normal form. </a:t>
            </a:r>
          </a:p>
          <a:p>
            <a:r>
              <a:rPr lang="en-GB" dirty="0"/>
              <a:t>…</a:t>
            </a:r>
          </a:p>
          <a:p>
            <a:r>
              <a:rPr lang="en-GB" dirty="0"/>
              <a:t>The sentence was by William Kent, who was a scientist in IBM in the past.</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60</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61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are in a digital world. The place to store data is database. </a:t>
            </a: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All require databases</a:t>
            </a:r>
          </a:p>
          <a:p>
            <a:r>
              <a:rPr lang="en-US" altLang="zh-CN" dirty="0"/>
              <a:t>Almost everything in our life are related to digital data and databases. </a:t>
            </a:r>
            <a:r>
              <a:rPr lang="en-US" altLang="zh-CN" dirty="0" err="1"/>
              <a:t>Databses</a:t>
            </a:r>
            <a:r>
              <a:rPr lang="en-US" altLang="zh-CN" dirty="0"/>
              <a:t> are like Internet, are the basic </a:t>
            </a:r>
            <a:r>
              <a:rPr lang="en-US" altLang="zh-CN" sz="1200" b="0" i="0" kern="1200" dirty="0">
                <a:solidFill>
                  <a:schemeClr val="tx1"/>
                </a:solidFill>
                <a:effectLst/>
                <a:latin typeface="+mn-lt"/>
                <a:ea typeface="+mn-ea"/>
                <a:cs typeface="+mn-cs"/>
              </a:rPr>
              <a:t>infrastructure in modern society.</a:t>
            </a:r>
            <a:endParaRPr lang="fr-FR" altLang="zh-CN"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are in a digital world. The place to store data is database. </a:t>
            </a: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All require databases</a:t>
            </a:r>
          </a:p>
          <a:p>
            <a:r>
              <a:rPr lang="en-US" altLang="zh-CN" dirty="0"/>
              <a:t>Almost everything in our life are related to digital data and databases. Databases are like Internet, are the basic </a:t>
            </a:r>
            <a:r>
              <a:rPr lang="en-US" altLang="zh-CN" sz="1200" b="0" i="0" kern="1200" dirty="0">
                <a:solidFill>
                  <a:schemeClr val="tx1"/>
                </a:solidFill>
                <a:effectLst/>
                <a:latin typeface="+mn-lt"/>
                <a:ea typeface="+mn-ea"/>
                <a:cs typeface="+mn-cs"/>
              </a:rPr>
              <a:t>infrastructure in modern society.</a:t>
            </a:r>
            <a:endParaRPr lang="fr-FR" altLang="zh-CN"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are in a digital world. The place to store data is database. </a:t>
            </a:r>
          </a:p>
          <a:p>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All require databases</a:t>
            </a:r>
          </a:p>
          <a:p>
            <a:r>
              <a:rPr lang="en-US" altLang="zh-CN" dirty="0"/>
              <a:t>Almost everything in our life are related to digital data and databases. </a:t>
            </a:r>
            <a:r>
              <a:rPr lang="en-US" altLang="zh-CN" dirty="0" err="1"/>
              <a:t>Databses</a:t>
            </a:r>
            <a:r>
              <a:rPr lang="en-US" altLang="zh-CN" dirty="0"/>
              <a:t> are like Internet, are the basic </a:t>
            </a:r>
            <a:r>
              <a:rPr lang="en-US" altLang="zh-CN" sz="1200" b="0" i="0" kern="1200" dirty="0">
                <a:solidFill>
                  <a:schemeClr val="tx1"/>
                </a:solidFill>
                <a:effectLst/>
                <a:latin typeface="+mn-lt"/>
                <a:ea typeface="+mn-ea"/>
                <a:cs typeface="+mn-cs"/>
              </a:rPr>
              <a:t>infrastructure in modern society.</a:t>
            </a:r>
            <a:endParaRPr lang="fr-FR" altLang="zh-CN"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700" dirty="0"/>
              <a:t>Data redundancy and inconsistency: data is stored  in multiple file formats resulting induplication of information in different files</a:t>
            </a:r>
          </a:p>
          <a:p>
            <a:r>
              <a:rPr lang="en-US" altLang="en-US" sz="1700" dirty="0"/>
              <a:t>Difficulty in accessing data </a:t>
            </a:r>
          </a:p>
          <a:p>
            <a:pPr lvl="1"/>
            <a:r>
              <a:rPr lang="en-US" altLang="en-US" sz="1700" dirty="0"/>
              <a:t>Need to write a new program to carry out each new task</a:t>
            </a:r>
          </a:p>
          <a:p>
            <a:r>
              <a:rPr lang="en-US" altLang="en-US" sz="1700" dirty="0"/>
              <a:t>Data isolation </a:t>
            </a:r>
          </a:p>
          <a:p>
            <a:pPr lvl="1"/>
            <a:r>
              <a:rPr lang="en-US" altLang="en-US" sz="1700" dirty="0"/>
              <a:t>Multiple files and formats</a:t>
            </a:r>
          </a:p>
          <a:p>
            <a:r>
              <a:rPr lang="en-US" altLang="en-US" sz="1700" dirty="0"/>
              <a:t>Integrity problems</a:t>
            </a:r>
          </a:p>
          <a:p>
            <a:pPr lvl="1"/>
            <a:r>
              <a:rPr lang="en-US" altLang="en-US" sz="1700" dirty="0"/>
              <a:t>Integrity constraints  (e.g., account balance &gt; 0) become </a:t>
            </a:r>
            <a:r>
              <a:rPr lang="ja-JP" altLang="en-US" sz="1700"/>
              <a:t>“</a:t>
            </a:r>
            <a:r>
              <a:rPr lang="en-US" altLang="ja-JP" sz="1700" dirty="0"/>
              <a:t>buried</a:t>
            </a:r>
            <a:r>
              <a:rPr lang="ja-JP" altLang="en-US" sz="1700"/>
              <a:t>”</a:t>
            </a:r>
            <a:r>
              <a:rPr lang="en-US" altLang="ja-JP" sz="1700" dirty="0"/>
              <a:t> in program code rather than being stated explicitly</a:t>
            </a:r>
          </a:p>
          <a:p>
            <a:pPr lvl="1"/>
            <a:r>
              <a:rPr lang="en-US" altLang="en-US" sz="1700" dirty="0"/>
              <a:t>Hard to add new constraints or change existing ones</a:t>
            </a:r>
          </a:p>
          <a:p>
            <a:r>
              <a:rPr lang="en-US" altLang="en-US" sz="1700" dirty="0"/>
              <a:t>Atomicity of updates</a:t>
            </a:r>
          </a:p>
          <a:p>
            <a:pPr lvl="1"/>
            <a:r>
              <a:rPr lang="en-US" altLang="en-US" sz="1700" dirty="0"/>
              <a:t>Failures may leave database in an inconsistent state with partial updates carried out</a:t>
            </a:r>
          </a:p>
          <a:p>
            <a:pPr lvl="1"/>
            <a:r>
              <a:rPr lang="en-US" altLang="en-US" sz="1700" dirty="0"/>
              <a:t>Example: Transfer of funds from one account to another should either complete or not happen at all</a:t>
            </a:r>
          </a:p>
          <a:p>
            <a:r>
              <a:rPr lang="en-US" altLang="en-US" sz="1700" dirty="0"/>
              <a:t>Concurrent access by multiple users</a:t>
            </a:r>
          </a:p>
          <a:p>
            <a:pPr lvl="1"/>
            <a:r>
              <a:rPr lang="en-US" altLang="en-US" sz="1700" dirty="0"/>
              <a:t>Concurrent access needed for performance</a:t>
            </a:r>
          </a:p>
          <a:p>
            <a:pPr lvl="1"/>
            <a:r>
              <a:rPr lang="en-US" altLang="en-US" sz="1700" dirty="0"/>
              <a:t>Uncontrolled concurrent accesses can lead to inconsistencies</a:t>
            </a:r>
          </a:p>
          <a:p>
            <a:pPr lvl="2"/>
            <a:r>
              <a:rPr lang="en-US" altLang="en-US" sz="1700" dirty="0"/>
              <a:t>Ex: Two people reading a balance (say 100) and updating it by withdrawing money (say 50 each) at the same time</a:t>
            </a:r>
          </a:p>
          <a:p>
            <a:r>
              <a:rPr lang="en-US" altLang="en-US" sz="1700" dirty="0"/>
              <a:t>Security problems</a:t>
            </a:r>
          </a:p>
          <a:p>
            <a:pPr lvl="1"/>
            <a:r>
              <a:rPr lang="en-US" altLang="en-US" sz="1700" dirty="0"/>
              <a:t>Hard to provide user access to some, but not all, data</a:t>
            </a:r>
          </a:p>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32D99C-A557-43A7-946E-F176689ED48A}"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xfrm>
            <a:off x="2286000" y="2819400"/>
            <a:ext cx="11506200" cy="2806787"/>
          </a:xfrm>
          <a:prstGeom prst="rect">
            <a:avLst/>
          </a:prstGeom>
        </p:spPr>
        <p:txBody>
          <a:bodyPr/>
          <a:lstStyle>
            <a:lvl1pPr algn="l">
              <a:defRPr sz="4600">
                <a:solidFill>
                  <a:srgbClr val="A2424F"/>
                </a:solidFill>
                <a:latin typeface="Lato Black" panose="020F0A02020204030203" pitchFamily="34" charset="0"/>
              </a:defRPr>
            </a:lvl1pPr>
          </a:lstStyle>
          <a:p>
            <a:r>
              <a:rPr lang="en-US" dirty="0"/>
              <a:t>Click to edit Master title style</a:t>
            </a:r>
          </a:p>
        </p:txBody>
      </p:sp>
      <p:sp>
        <p:nvSpPr>
          <p:cNvPr id="5124" name="Rectangle 4"/>
          <p:cNvSpPr>
            <a:spLocks noGrp="1" noChangeArrowheads="1"/>
          </p:cNvSpPr>
          <p:nvPr>
            <p:ph type="subTitle" idx="1"/>
          </p:nvPr>
        </p:nvSpPr>
        <p:spPr>
          <a:xfrm>
            <a:off x="2286000" y="5715000"/>
            <a:ext cx="11506200" cy="1676400"/>
          </a:xfrm>
        </p:spPr>
        <p:txBody>
          <a:bodyPr/>
          <a:lstStyle>
            <a:lvl1pPr marL="0" indent="0" algn="l">
              <a:spcBef>
                <a:spcPts val="0"/>
              </a:spcBef>
              <a:buFontTx/>
              <a:buNone/>
              <a:defRPr sz="3000">
                <a:latin typeface="Montserrat" panose="02000505000000020004" pitchFamily="2" charset="0"/>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noChangeArrowheads="1"/>
          </p:cNvSpPr>
          <p:nvPr>
            <p:ph idx="1"/>
          </p:nvPr>
        </p:nvSpPr>
        <p:spPr bwMode="auto">
          <a:xfrm>
            <a:off x="838200" y="1981200"/>
            <a:ext cx="12954000" cy="5334000"/>
          </a:xfrm>
          <a:prstGeom prst="rect">
            <a:avLst/>
          </a:prstGeom>
          <a:noFill/>
          <a:ln>
            <a:noFill/>
          </a:ln>
        </p:spPr>
        <p:txBody>
          <a:bodyPr/>
          <a:lstStyle>
            <a:lvl1pPr>
              <a:buClr>
                <a:srgbClr val="A2424F"/>
              </a:buClr>
              <a:defRPr>
                <a:latin typeface="Lato" panose="020F0502020204030203" pitchFamily="34" charset="0"/>
              </a:defRPr>
            </a:lvl1pPr>
            <a:lvl2pPr>
              <a:buClr>
                <a:schemeClr val="bg1">
                  <a:lumMod val="65000"/>
                </a:schemeClr>
              </a:buClr>
              <a:defRPr>
                <a:latin typeface="Lato" panose="020F0502020204030203" pitchFamily="34" charset="0"/>
              </a:defRPr>
            </a:lvl2pPr>
            <a:lvl3pPr>
              <a:buClr>
                <a:srgbClr val="F3A999"/>
              </a:buCl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3"/>
          <p:cNvSpPr>
            <a:spLocks noGrp="1"/>
          </p:cNvSpPr>
          <p:nvPr>
            <p:ph type="title"/>
          </p:nvPr>
        </p:nvSpPr>
        <p:spPr>
          <a:xfrm>
            <a:off x="838200" y="330200"/>
            <a:ext cx="12954000" cy="1422400"/>
          </a:xfrm>
          <a:prstGeom prst="rect">
            <a:avLst/>
          </a:prstGeom>
        </p:spPr>
        <p:txBody>
          <a:bodyPr rtlCol="0">
            <a:normAutofit/>
          </a:bodyPr>
          <a:lstStyle>
            <a:lvl1pPr>
              <a:defRPr b="1">
                <a:solidFill>
                  <a:srgbClr val="A2424F"/>
                </a:solidFill>
                <a:latin typeface="Lato" panose="020F0502020204030203" pitchFamily="34"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A2424F"/>
                </a:solidFill>
                <a:latin typeface="Lato" panose="020F0502020204030203" pitchFamily="34" charset="0"/>
              </a:defRPr>
            </a:lvl1p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cxnSp>
        <p:nvCxnSpPr>
          <p:cNvPr id="11" name="Straight Connector 10"/>
          <p:cNvCxnSpPr/>
          <p:nvPr userDrawn="1"/>
        </p:nvCxnSpPr>
        <p:spPr bwMode="auto">
          <a:xfrm flipV="1">
            <a:off x="2895600" y="1214438"/>
            <a:ext cx="0" cy="5867400"/>
          </a:xfrm>
          <a:prstGeom prst="line">
            <a:avLst/>
          </a:prstGeom>
          <a:noFill/>
          <a:ln w="19050" algn="ctr">
            <a:solidFill>
              <a:schemeClr val="accent3">
                <a:alpha val="43921"/>
              </a:schemeClr>
            </a:solidFill>
            <a:prstDash val="lgDash"/>
            <a:round/>
          </a:ln>
          <a:extLst>
            <a:ext uri="{909E8E84-426E-40DD-AFC4-6F175D3DCCD1}">
              <a14:hiddenFill xmlns:a14="http://schemas.microsoft.com/office/drawing/2010/main">
                <a:noFill/>
              </a14:hiddenFill>
            </a:ext>
          </a:extLst>
        </p:spPr>
      </p:cxnSp>
      <p:sp>
        <p:nvSpPr>
          <p:cNvPr id="5" name="Text Placeholder 4"/>
          <p:cNvSpPr>
            <a:spLocks noGrp="1"/>
          </p:cNvSpPr>
          <p:nvPr>
            <p:ph type="body" sz="quarter" idx="10"/>
          </p:nvPr>
        </p:nvSpPr>
        <p:spPr>
          <a:xfrm>
            <a:off x="3048000" y="2590800"/>
            <a:ext cx="10058400" cy="3048000"/>
          </a:xfrm>
        </p:spPr>
        <p:txBody>
          <a:bodyPr anchor="ctr"/>
          <a:lstStyle>
            <a:lvl1pPr marL="0" indent="0">
              <a:buNone/>
              <a:defRPr sz="4600">
                <a:solidFill>
                  <a:srgbClr val="A2424F"/>
                </a:solidFill>
              </a:defRPr>
            </a:lvl1pPr>
          </a:lstStyle>
          <a:p>
            <a:pPr lvl="0"/>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38200" y="1905000"/>
            <a:ext cx="12954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622" tIns="65311" rIns="130622" bIns="65311" numCol="1" anchor="t" anchorCtr="0" compatLnSpc="1"/>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3"/>
          <p:cNvSpPr>
            <a:spLocks noGrp="1"/>
          </p:cNvSpPr>
          <p:nvPr>
            <p:ph type="title"/>
          </p:nvPr>
        </p:nvSpPr>
        <p:spPr bwMode="auto">
          <a:xfrm>
            <a:off x="838200" y="330200"/>
            <a:ext cx="12954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0" fontAlgn="base" hangingPunct="0">
        <a:spcBef>
          <a:spcPct val="0"/>
        </a:spcBef>
        <a:spcAft>
          <a:spcPct val="0"/>
        </a:spcAft>
        <a:defRPr sz="4400">
          <a:solidFill>
            <a:srgbClr val="A2424F"/>
          </a:solidFill>
          <a:latin typeface="Tahoma" panose="020B0604030504040204" pitchFamily="34" charset="0"/>
          <a:ea typeface="Tahoma" panose="020B0604030504040204" pitchFamily="34" charset="0"/>
          <a:cs typeface="Tahoma" panose="020B0604030504040204" pitchFamily="34" charset="0"/>
        </a:defRPr>
      </a:lvl1pPr>
      <a:lvl2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2pPr>
      <a:lvl3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3pPr>
      <a:lvl4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4pPr>
      <a:lvl5pPr algn="l" rtl="0" eaLnBrk="0" fontAlgn="base" hangingPunct="0">
        <a:spcBef>
          <a:spcPct val="0"/>
        </a:spcBef>
        <a:spcAft>
          <a:spcPct val="0"/>
        </a:spcAft>
        <a:defRPr sz="4400">
          <a:solidFill>
            <a:srgbClr val="1086B9"/>
          </a:solidFill>
          <a:latin typeface="Tahoma" panose="020B0604030504040204" pitchFamily="34" charset="0"/>
          <a:ea typeface="MS PGothic" panose="020B0600070205080204" pitchFamily="34" charset="-128"/>
          <a:cs typeface="Tahoma" panose="020B0604030504040204" pitchFamily="34" charset="0"/>
        </a:defRPr>
      </a:lvl5pPr>
      <a:lvl6pPr marL="653415"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6pPr>
      <a:lvl7pPr marL="1306195"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7pPr>
      <a:lvl8pPr marL="1959610"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8pPr>
      <a:lvl9pPr marL="2612390" algn="l" rtl="0" fontAlgn="base">
        <a:spcBef>
          <a:spcPct val="0"/>
        </a:spcBef>
        <a:spcAft>
          <a:spcPct val="0"/>
        </a:spcAft>
        <a:defRPr sz="5100">
          <a:solidFill>
            <a:srgbClr val="FFC22D"/>
          </a:solidFill>
          <a:latin typeface="Arial" panose="020B0604020202020204" pitchFamily="34" charset="0"/>
          <a:ea typeface="MS PGothic" panose="020B0600070205080204" pitchFamily="34" charset="-128"/>
          <a:cs typeface="MS PGothic" panose="020B0600070205080204" pitchFamily="34" charset="-128"/>
        </a:defRPr>
      </a:lvl9pPr>
    </p:titleStyle>
    <p:bodyStyle>
      <a:lvl1pPr marL="335280" indent="-335280" algn="l" rtl="0" eaLnBrk="0" fontAlgn="base" hangingPunct="0">
        <a:spcBef>
          <a:spcPts val="400"/>
        </a:spcBef>
        <a:spcAft>
          <a:spcPts val="200"/>
        </a:spcAft>
        <a:buClr>
          <a:schemeClr val="bg2"/>
        </a:buClr>
        <a:buSzPct val="80000"/>
        <a:buChar char="•"/>
        <a:defRPr sz="3000">
          <a:solidFill>
            <a:srgbClr val="262626"/>
          </a:solidFill>
          <a:latin typeface="Tahoma" panose="020B0604030504040204" pitchFamily="34" charset="0"/>
          <a:ea typeface="Tahoma" panose="020B0604030504040204" pitchFamily="34" charset="0"/>
          <a:cs typeface="Tahoma" panose="020B0604030504040204" pitchFamily="34" charset="0"/>
        </a:defRPr>
      </a:lvl1pPr>
      <a:lvl2pPr marL="687705" indent="-352425" algn="l" rtl="0" eaLnBrk="0" fontAlgn="base" hangingPunct="0">
        <a:spcBef>
          <a:spcPts val="400"/>
        </a:spcBef>
        <a:spcAft>
          <a:spcPts val="200"/>
        </a:spcAft>
        <a:buClr>
          <a:srgbClr val="ADD3F7"/>
        </a:buClr>
        <a:buSzPct val="90000"/>
        <a:buFont typeface="Times" panose="02020603050405020304" pitchFamily="18" charset="0"/>
        <a:buChar char="•"/>
        <a:defRPr sz="2600">
          <a:solidFill>
            <a:srgbClr val="262626"/>
          </a:solidFill>
          <a:latin typeface="Tahoma" panose="020B0604030504040204" pitchFamily="34" charset="0"/>
          <a:ea typeface="Tahoma" panose="020B0604030504040204" pitchFamily="34" charset="0"/>
          <a:cs typeface="Tahoma" panose="020B0604030504040204" pitchFamily="34" charset="0"/>
        </a:defRPr>
      </a:lvl2pPr>
      <a:lvl3pPr marL="1631950" indent="-325755" algn="l" rtl="0" eaLnBrk="0" fontAlgn="base" hangingPunct="0">
        <a:spcBef>
          <a:spcPts val="400"/>
        </a:spcBef>
        <a:spcAft>
          <a:spcPts val="200"/>
        </a:spcAft>
        <a:buClr>
          <a:schemeClr val="tx2"/>
        </a:buClr>
        <a:buSzPct val="90000"/>
        <a:buChar char="•"/>
        <a:defRPr sz="2400">
          <a:solidFill>
            <a:srgbClr val="262626"/>
          </a:solidFill>
          <a:latin typeface="Tahoma" panose="020B0604030504040204" pitchFamily="34" charset="0"/>
          <a:ea typeface="Tahoma" panose="020B0604030504040204" pitchFamily="34" charset="0"/>
          <a:cs typeface="Tahoma" panose="020B0604030504040204" pitchFamily="34" charset="0"/>
        </a:defRPr>
      </a:lvl3pPr>
      <a:lvl4pPr marL="2284730" indent="-325755"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4pPr>
      <a:lvl5pPr marL="2938780" indent="-325755" algn="l" rtl="0" eaLnBrk="0" fontAlgn="base" hangingPunct="0">
        <a:spcBef>
          <a:spcPts val="400"/>
        </a:spcBef>
        <a:spcAft>
          <a:spcPts val="200"/>
        </a:spcAft>
        <a:buChar char="»"/>
        <a:defRPr sz="2000">
          <a:solidFill>
            <a:srgbClr val="262626"/>
          </a:solidFill>
          <a:latin typeface="Tahoma" panose="020B0604030504040204" pitchFamily="34" charset="0"/>
          <a:ea typeface="Tahoma" panose="020B0604030504040204" pitchFamily="34" charset="0"/>
          <a:cs typeface="Tahoma" panose="020B0604030504040204" pitchFamily="34" charset="0"/>
        </a:defRPr>
      </a:lvl5pPr>
      <a:lvl6pPr marL="3592195" indent="-326390" algn="l" rtl="0" fontAlgn="base">
        <a:spcBef>
          <a:spcPct val="20000"/>
        </a:spcBef>
        <a:spcAft>
          <a:spcPct val="0"/>
        </a:spcAft>
        <a:buChar char="»"/>
        <a:defRPr sz="3400">
          <a:solidFill>
            <a:srgbClr val="EEEAFF"/>
          </a:solidFill>
          <a:latin typeface="+mn-lt"/>
          <a:ea typeface="+mn-ea"/>
        </a:defRPr>
      </a:lvl6pPr>
      <a:lvl7pPr marL="4244975" indent="-326390" algn="l" rtl="0" fontAlgn="base">
        <a:spcBef>
          <a:spcPct val="20000"/>
        </a:spcBef>
        <a:spcAft>
          <a:spcPct val="0"/>
        </a:spcAft>
        <a:buChar char="»"/>
        <a:defRPr sz="3400">
          <a:solidFill>
            <a:srgbClr val="EEEAFF"/>
          </a:solidFill>
          <a:latin typeface="+mn-lt"/>
          <a:ea typeface="+mn-ea"/>
        </a:defRPr>
      </a:lvl7pPr>
      <a:lvl8pPr marL="4898390" indent="-326390" algn="l" rtl="0" fontAlgn="base">
        <a:spcBef>
          <a:spcPct val="20000"/>
        </a:spcBef>
        <a:spcAft>
          <a:spcPct val="0"/>
        </a:spcAft>
        <a:buChar char="»"/>
        <a:defRPr sz="3400">
          <a:solidFill>
            <a:srgbClr val="EEEAFF"/>
          </a:solidFill>
          <a:latin typeface="+mn-lt"/>
          <a:ea typeface="+mn-ea"/>
        </a:defRPr>
      </a:lvl8pPr>
      <a:lvl9pPr marL="5551170" indent="-326390" algn="l" rtl="0" fontAlgn="base">
        <a:spcBef>
          <a:spcPct val="20000"/>
        </a:spcBef>
        <a:spcAft>
          <a:spcPct val="0"/>
        </a:spcAft>
        <a:buChar char="»"/>
        <a:defRPr sz="3400">
          <a:solidFill>
            <a:srgbClr val="EEEAFF"/>
          </a:solidFill>
          <a:latin typeface="+mn-lt"/>
          <a:ea typeface="+mn-ea"/>
        </a:defRPr>
      </a:lvl9pPr>
    </p:bodyStyle>
    <p:otherStyle>
      <a:defPPr>
        <a:defRPr lang="en-US"/>
      </a:defPPr>
      <a:lvl1pPr marL="0" algn="l" defTabSz="653415" rtl="0" eaLnBrk="1" latinLnBrk="0" hangingPunct="1">
        <a:defRPr sz="2600" kern="1200">
          <a:solidFill>
            <a:schemeClr val="tx1"/>
          </a:solidFill>
          <a:latin typeface="+mn-lt"/>
          <a:ea typeface="+mn-ea"/>
          <a:cs typeface="+mn-cs"/>
        </a:defRPr>
      </a:lvl1pPr>
      <a:lvl2pPr marL="653415" algn="l" defTabSz="653415" rtl="0" eaLnBrk="1" latinLnBrk="0" hangingPunct="1">
        <a:defRPr sz="2600" kern="1200">
          <a:solidFill>
            <a:schemeClr val="tx1"/>
          </a:solidFill>
          <a:latin typeface="+mn-lt"/>
          <a:ea typeface="+mn-ea"/>
          <a:cs typeface="+mn-cs"/>
        </a:defRPr>
      </a:lvl2pPr>
      <a:lvl3pPr marL="1306195" algn="l" defTabSz="653415" rtl="0" eaLnBrk="1" latinLnBrk="0" hangingPunct="1">
        <a:defRPr sz="2600" kern="1200">
          <a:solidFill>
            <a:schemeClr val="tx1"/>
          </a:solidFill>
          <a:latin typeface="+mn-lt"/>
          <a:ea typeface="+mn-ea"/>
          <a:cs typeface="+mn-cs"/>
        </a:defRPr>
      </a:lvl3pPr>
      <a:lvl4pPr marL="1959610" algn="l" defTabSz="653415" rtl="0" eaLnBrk="1" latinLnBrk="0" hangingPunct="1">
        <a:defRPr sz="2600" kern="1200">
          <a:solidFill>
            <a:schemeClr val="tx1"/>
          </a:solidFill>
          <a:latin typeface="+mn-lt"/>
          <a:ea typeface="+mn-ea"/>
          <a:cs typeface="+mn-cs"/>
        </a:defRPr>
      </a:lvl4pPr>
      <a:lvl5pPr marL="2612390" algn="l" defTabSz="653415" rtl="0" eaLnBrk="1" latinLnBrk="0" hangingPunct="1">
        <a:defRPr sz="2600" kern="1200">
          <a:solidFill>
            <a:schemeClr val="tx1"/>
          </a:solidFill>
          <a:latin typeface="+mn-lt"/>
          <a:ea typeface="+mn-ea"/>
          <a:cs typeface="+mn-cs"/>
        </a:defRPr>
      </a:lvl5pPr>
      <a:lvl6pPr marL="3265805" algn="l" defTabSz="653415" rtl="0" eaLnBrk="1" latinLnBrk="0" hangingPunct="1">
        <a:defRPr sz="2600" kern="1200">
          <a:solidFill>
            <a:schemeClr val="tx1"/>
          </a:solidFill>
          <a:latin typeface="+mn-lt"/>
          <a:ea typeface="+mn-ea"/>
          <a:cs typeface="+mn-cs"/>
        </a:defRPr>
      </a:lvl6pPr>
      <a:lvl7pPr marL="3918585" algn="l" defTabSz="653415" rtl="0" eaLnBrk="1" latinLnBrk="0" hangingPunct="1">
        <a:defRPr sz="2600" kern="1200">
          <a:solidFill>
            <a:schemeClr val="tx1"/>
          </a:solidFill>
          <a:latin typeface="+mn-lt"/>
          <a:ea typeface="+mn-ea"/>
          <a:cs typeface="+mn-cs"/>
        </a:defRPr>
      </a:lvl7pPr>
      <a:lvl8pPr marL="4572000" algn="l" defTabSz="653415" rtl="0" eaLnBrk="1" latinLnBrk="0" hangingPunct="1">
        <a:defRPr sz="2600" kern="1200">
          <a:solidFill>
            <a:schemeClr val="tx1"/>
          </a:solidFill>
          <a:latin typeface="+mn-lt"/>
          <a:ea typeface="+mn-ea"/>
          <a:cs typeface="+mn-cs"/>
        </a:defRPr>
      </a:lvl8pPr>
      <a:lvl9pPr marL="5224780" algn="l" defTabSz="65341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ctrTitle"/>
          </p:nvPr>
        </p:nvSpPr>
        <p:spPr>
          <a:xfrm>
            <a:off x="914400" y="2144056"/>
            <a:ext cx="12801600" cy="1739900"/>
          </a:xfrm>
        </p:spPr>
        <p:txBody>
          <a:bodyPr/>
          <a:lstStyle/>
          <a:p>
            <a:pPr algn="ctr"/>
            <a:r>
              <a:rPr lang="en-US" altLang="en-US" sz="4000" b="1" dirty="0">
                <a:latin typeface="Lato" panose="020F0502020204030203" pitchFamily="34" charset="0"/>
              </a:rPr>
              <a:t/>
            </a:r>
            <a:br>
              <a:rPr lang="en-US" altLang="en-US" sz="4000" b="1" dirty="0">
                <a:latin typeface="Lato" panose="020F0502020204030203" pitchFamily="34" charset="0"/>
              </a:rPr>
            </a:br>
            <a:r>
              <a:rPr lang="en-US" altLang="en-US" sz="4000" b="1" dirty="0">
                <a:latin typeface="Lato" panose="020F0502020204030203" pitchFamily="34" charset="0"/>
              </a:rPr>
              <a:t>Principles of Database Systems (</a:t>
            </a:r>
            <a:r>
              <a:rPr lang="en-US" altLang="en-US" sz="4000" b="1" dirty="0">
                <a:solidFill>
                  <a:srgbClr val="A2424F"/>
                </a:solidFill>
                <a:latin typeface="Lato" panose="020F0502020204030203" pitchFamily="34" charset="0"/>
              </a:rPr>
              <a:t>CS307)</a:t>
            </a:r>
          </a:p>
        </p:txBody>
      </p:sp>
      <p:sp>
        <p:nvSpPr>
          <p:cNvPr id="8194" name="Subtitle 2"/>
          <p:cNvSpPr>
            <a:spLocks noGrp="1" noChangeArrowheads="1"/>
          </p:cNvSpPr>
          <p:nvPr>
            <p:ph type="subTitle" idx="1"/>
          </p:nvPr>
        </p:nvSpPr>
        <p:spPr>
          <a:xfrm>
            <a:off x="1562100" y="4233206"/>
            <a:ext cx="11506200" cy="1981200"/>
          </a:xfrm>
        </p:spPr>
        <p:txBody>
          <a:bodyPr/>
          <a:lstStyle/>
          <a:p>
            <a:pPr algn="ctr">
              <a:lnSpc>
                <a:spcPct val="100000"/>
              </a:lnSpc>
              <a:spcAft>
                <a:spcPts val="200"/>
              </a:spcAft>
            </a:pPr>
            <a:r>
              <a:rPr lang="en-US" altLang="de-DE" sz="3200" b="1" spc="-1" dirty="0">
                <a:latin typeface="Lato"/>
                <a:ea typeface="MS PGothic" panose="020B0600070205080204" pitchFamily="34" charset="-128"/>
              </a:rPr>
              <a:t>Ran Cheng</a:t>
            </a:r>
          </a:p>
          <a:p>
            <a:pPr algn="ctr">
              <a:lnSpc>
                <a:spcPct val="100000"/>
              </a:lnSpc>
              <a:spcAft>
                <a:spcPts val="200"/>
              </a:spcAft>
            </a:pPr>
            <a:endParaRPr lang="de-DE" altLang="zh-CN" sz="2000" spc="-1" dirty="0">
              <a:latin typeface="Lato"/>
              <a:ea typeface="MS PGothic" panose="020B0600070205080204" pitchFamily="34" charset="-128"/>
            </a:endParaRPr>
          </a:p>
          <a:p>
            <a:pPr algn="ctr">
              <a:spcAft>
                <a:spcPts val="200"/>
              </a:spcAft>
            </a:pPr>
            <a:r>
              <a:rPr lang="de-DE" altLang="zh-CN" sz="2400" spc="-1" dirty="0">
                <a:latin typeface="Lato"/>
                <a:ea typeface="MS PGothic" panose="020B0600070205080204" pitchFamily="34" charset="-128"/>
              </a:rPr>
              <a:t>Department </a:t>
            </a:r>
            <a:r>
              <a:rPr lang="de-DE" altLang="zh-CN" sz="2400" spc="-1" dirty="0" err="1">
                <a:latin typeface="Lato"/>
                <a:ea typeface="MS PGothic" panose="020B0600070205080204" pitchFamily="34" charset="-128"/>
              </a:rPr>
              <a:t>of</a:t>
            </a:r>
            <a:r>
              <a:rPr lang="de-DE" altLang="zh-CN" sz="2400" spc="-1" dirty="0">
                <a:latin typeface="Lato"/>
                <a:ea typeface="MS PGothic" panose="020B0600070205080204" pitchFamily="34" charset="-128"/>
              </a:rPr>
              <a:t> Computer Science and Engineering</a:t>
            </a:r>
          </a:p>
          <a:p>
            <a:pPr algn="ctr">
              <a:spcAft>
                <a:spcPts val="200"/>
              </a:spcAft>
            </a:pPr>
            <a:r>
              <a:rPr lang="de-DE" altLang="zh-CN" sz="2400" spc="-1" dirty="0">
                <a:latin typeface="Lato"/>
                <a:ea typeface="MS PGothic" panose="020B0600070205080204" pitchFamily="34" charset="-128"/>
              </a:rPr>
              <a:t>Southern University </a:t>
            </a:r>
            <a:r>
              <a:rPr lang="de-DE" altLang="zh-CN" sz="2400" spc="-1" dirty="0" err="1">
                <a:latin typeface="Lato"/>
                <a:ea typeface="MS PGothic" panose="020B0600070205080204" pitchFamily="34" charset="-128"/>
              </a:rPr>
              <a:t>of</a:t>
            </a:r>
            <a:r>
              <a:rPr lang="de-DE" altLang="zh-CN" sz="2400" spc="-1" dirty="0">
                <a:latin typeface="Lato"/>
                <a:ea typeface="MS PGothic" panose="020B0600070205080204" pitchFamily="34" charset="-128"/>
              </a:rPr>
              <a:t> Science and Technology</a:t>
            </a: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Computing technologies advance very fast</a:t>
            </a:r>
          </a:p>
          <a:p>
            <a:pPr lvl="1"/>
            <a:r>
              <a:rPr lang="en-US" dirty="0"/>
              <a:t>Search online to learn more by yourself</a:t>
            </a:r>
          </a:p>
          <a:p>
            <a:pPr lvl="2"/>
            <a:r>
              <a:rPr lang="en-US" dirty="0"/>
              <a:t>Search engines (Google, </a:t>
            </a:r>
            <a:r>
              <a:rPr lang="en-US" dirty="0" smtClean="0"/>
              <a:t>Bing, </a:t>
            </a:r>
            <a:r>
              <a:rPr lang="en-US" dirty="0"/>
              <a:t>etc.), </a:t>
            </a:r>
            <a:r>
              <a:rPr lang="en-US" dirty="0" err="1"/>
              <a:t>StackOverflow</a:t>
            </a:r>
            <a:r>
              <a:rPr lang="en-US" dirty="0"/>
              <a:t>, GitHub.</a:t>
            </a:r>
          </a:p>
          <a:p>
            <a:pPr lvl="1"/>
            <a:r>
              <a:rPr lang="en-US" dirty="0"/>
              <a:t>The lecture notes can guide your self study</a:t>
            </a:r>
          </a:p>
          <a:p>
            <a:endParaRPr lang="en-US" dirty="0"/>
          </a:p>
          <a:p>
            <a:r>
              <a:rPr lang="en-US" dirty="0"/>
              <a:t>You are encouraged to ask questions</a:t>
            </a:r>
          </a:p>
          <a:p>
            <a:pPr lvl="1"/>
            <a:r>
              <a:rPr lang="en-US" dirty="0"/>
              <a:t>At any time</a:t>
            </a:r>
          </a:p>
          <a:p>
            <a:endParaRPr lang="en-US" dirty="0"/>
          </a:p>
          <a:p>
            <a:r>
              <a:rPr lang="en-US" dirty="0"/>
              <a:t>Practice makes perfect</a:t>
            </a:r>
          </a:p>
          <a:p>
            <a:pPr lvl="1"/>
            <a:r>
              <a:rPr lang="en-US" dirty="0"/>
              <a:t>No need to be afraid of trying new techniques/ideas/codes</a:t>
            </a:r>
          </a:p>
          <a:p>
            <a:endParaRPr lang="en-US" dirty="0"/>
          </a:p>
        </p:txBody>
      </p:sp>
      <p:sp>
        <p:nvSpPr>
          <p:cNvPr id="3" name="Title 2"/>
          <p:cNvSpPr>
            <a:spLocks noGrp="1"/>
          </p:cNvSpPr>
          <p:nvPr>
            <p:ph type="title"/>
          </p:nvPr>
        </p:nvSpPr>
        <p:spPr/>
        <p:txBody>
          <a:bodyPr/>
          <a:lstStyle/>
          <a:p>
            <a:r>
              <a:rPr lang="en-US"/>
              <a:t>Some Other Stuff</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ctrTitle"/>
          </p:nvPr>
        </p:nvSpPr>
        <p:spPr>
          <a:xfrm>
            <a:off x="914400" y="2144056"/>
            <a:ext cx="12801600" cy="1739900"/>
          </a:xfrm>
        </p:spPr>
        <p:txBody>
          <a:bodyPr/>
          <a:lstStyle/>
          <a:p>
            <a:pPr algn="ctr"/>
            <a:r>
              <a:rPr lang="en-US" altLang="en-US" sz="4000" b="1">
                <a:latin typeface="Lato" panose="020F0502020204030203" pitchFamily="34" charset="0"/>
              </a:rPr>
              <a:t/>
            </a:r>
            <a:br>
              <a:rPr lang="en-US" altLang="en-US" sz="4000" b="1">
                <a:latin typeface="Lato" panose="020F0502020204030203" pitchFamily="34" charset="0"/>
              </a:rPr>
            </a:br>
            <a:r>
              <a:rPr lang="en-US" altLang="en-US" sz="4000" b="1">
                <a:latin typeface="Lato" panose="020F0502020204030203" pitchFamily="34" charset="0"/>
              </a:rPr>
              <a:t>Principles of Database Systems (</a:t>
            </a:r>
            <a:r>
              <a:rPr lang="en-US" altLang="en-US" sz="4000" b="1">
                <a:solidFill>
                  <a:srgbClr val="A2424F"/>
                </a:solidFill>
                <a:latin typeface="Lato" panose="020F0502020204030203" pitchFamily="34" charset="0"/>
              </a:rPr>
              <a:t>CS307)</a:t>
            </a:r>
            <a:br>
              <a:rPr lang="en-US" altLang="en-US" sz="4000" b="1">
                <a:solidFill>
                  <a:srgbClr val="A2424F"/>
                </a:solidFill>
                <a:latin typeface="Lato" panose="020F0502020204030203" pitchFamily="34" charset="0"/>
              </a:rPr>
            </a:br>
            <a:r>
              <a:rPr lang="en-US" altLang="en-US" sz="3200">
                <a:latin typeface="Lato" panose="020F0502020204030203" pitchFamily="34" charset="0"/>
              </a:rPr>
              <a:t>Lecture 1: Introduction to Databases</a:t>
            </a:r>
            <a:endParaRPr lang="en-US" altLang="en-US" sz="4000" b="1">
              <a:solidFill>
                <a:srgbClr val="A2424F"/>
              </a:solidFill>
              <a:latin typeface="Lato" panose="020F0502020204030203" pitchFamily="34" charset="0"/>
            </a:endParaRPr>
          </a:p>
        </p:txBody>
      </p:sp>
      <p:sp>
        <p:nvSpPr>
          <p:cNvPr id="8194" name="Subtitle 2"/>
          <p:cNvSpPr>
            <a:spLocks noGrp="1" noChangeArrowheads="1"/>
          </p:cNvSpPr>
          <p:nvPr>
            <p:ph type="subTitle" idx="1"/>
          </p:nvPr>
        </p:nvSpPr>
        <p:spPr>
          <a:xfrm>
            <a:off x="1562100" y="4233206"/>
            <a:ext cx="11506200" cy="1981200"/>
          </a:xfrm>
        </p:spPr>
        <p:txBody>
          <a:bodyPr/>
          <a:lstStyle/>
          <a:p>
            <a:pPr algn="ctr">
              <a:lnSpc>
                <a:spcPct val="100000"/>
              </a:lnSpc>
              <a:spcAft>
                <a:spcPts val="200"/>
              </a:spcAft>
            </a:pPr>
            <a:r>
              <a:rPr lang="en-US" altLang="de-DE" sz="3200" b="1" spc="-1" dirty="0">
                <a:latin typeface="Lato"/>
                <a:ea typeface="MS PGothic" panose="020B0600070205080204" pitchFamily="34" charset="-128"/>
              </a:rPr>
              <a:t>Ran Cheng</a:t>
            </a:r>
          </a:p>
          <a:p>
            <a:pPr algn="ctr">
              <a:lnSpc>
                <a:spcPct val="100000"/>
              </a:lnSpc>
              <a:spcAft>
                <a:spcPts val="200"/>
              </a:spcAft>
            </a:pPr>
            <a:endParaRPr lang="de-DE" altLang="zh-CN" sz="2000" spc="-1" dirty="0">
              <a:latin typeface="Lato"/>
              <a:ea typeface="MS PGothic" panose="020B0600070205080204" pitchFamily="34" charset="-128"/>
            </a:endParaRPr>
          </a:p>
          <a:p>
            <a:pPr algn="ctr">
              <a:spcAft>
                <a:spcPts val="200"/>
              </a:spcAft>
            </a:pPr>
            <a:r>
              <a:rPr lang="de-DE" altLang="zh-CN" sz="2400" spc="-1" dirty="0">
                <a:latin typeface="Lato"/>
                <a:ea typeface="MS PGothic" panose="020B0600070205080204" pitchFamily="34" charset="-128"/>
              </a:rPr>
              <a:t>Department </a:t>
            </a:r>
            <a:r>
              <a:rPr lang="de-DE" altLang="zh-CN" sz="2400" spc="-1" dirty="0" err="1">
                <a:latin typeface="Lato"/>
                <a:ea typeface="MS PGothic" panose="020B0600070205080204" pitchFamily="34" charset="-128"/>
              </a:rPr>
              <a:t>of</a:t>
            </a:r>
            <a:r>
              <a:rPr lang="de-DE" altLang="zh-CN" sz="2400" spc="-1" dirty="0">
                <a:latin typeface="Lato"/>
                <a:ea typeface="MS PGothic" panose="020B0600070205080204" pitchFamily="34" charset="-128"/>
              </a:rPr>
              <a:t> Computer Science </a:t>
            </a:r>
            <a:r>
              <a:rPr lang="de-DE" altLang="zh-CN" sz="2400" spc="-1" dirty="0" err="1">
                <a:latin typeface="Lato"/>
                <a:ea typeface="MS PGothic" panose="020B0600070205080204" pitchFamily="34" charset="-128"/>
              </a:rPr>
              <a:t>and</a:t>
            </a:r>
            <a:r>
              <a:rPr lang="de-DE" altLang="zh-CN" sz="2400" spc="-1" dirty="0">
                <a:latin typeface="Lato"/>
                <a:ea typeface="MS PGothic" panose="020B0600070205080204" pitchFamily="34" charset="-128"/>
              </a:rPr>
              <a:t> Engineering</a:t>
            </a:r>
          </a:p>
          <a:p>
            <a:pPr algn="ctr">
              <a:spcAft>
                <a:spcPts val="200"/>
              </a:spcAft>
            </a:pPr>
            <a:r>
              <a:rPr lang="de-DE" altLang="zh-CN" sz="2400" spc="-1" dirty="0">
                <a:latin typeface="Lato"/>
                <a:ea typeface="MS PGothic" panose="020B0600070205080204" pitchFamily="34" charset="-128"/>
              </a:rPr>
              <a:t>Southern University </a:t>
            </a:r>
            <a:r>
              <a:rPr lang="de-DE" altLang="zh-CN" sz="2400" spc="-1" dirty="0" err="1">
                <a:latin typeface="Lato"/>
                <a:ea typeface="MS PGothic" panose="020B0600070205080204" pitchFamily="34" charset="-128"/>
              </a:rPr>
              <a:t>of</a:t>
            </a:r>
            <a:r>
              <a:rPr lang="de-DE" altLang="zh-CN" sz="2400" spc="-1" dirty="0">
                <a:latin typeface="Lato"/>
                <a:ea typeface="MS PGothic" panose="020B0600070205080204" pitchFamily="34" charset="-128"/>
              </a:rPr>
              <a:t> Science </a:t>
            </a:r>
            <a:r>
              <a:rPr lang="de-DE" altLang="zh-CN" sz="2400" spc="-1" dirty="0" err="1">
                <a:latin typeface="Lato"/>
                <a:ea typeface="MS PGothic" panose="020B0600070205080204" pitchFamily="34" charset="-128"/>
              </a:rPr>
              <a:t>and</a:t>
            </a:r>
            <a:r>
              <a:rPr lang="de-DE" altLang="zh-CN" sz="2400" spc="-1" dirty="0">
                <a:latin typeface="Lato"/>
                <a:ea typeface="MS PGothic" panose="020B0600070205080204" pitchFamily="34" charset="-128"/>
              </a:rPr>
              <a:t> Technology</a:t>
            </a:r>
          </a:p>
        </p:txBody>
      </p:sp>
      <p:sp>
        <p:nvSpPr>
          <p:cNvPr id="2" name="TextBox 1"/>
          <p:cNvSpPr txBox="1"/>
          <p:nvPr/>
        </p:nvSpPr>
        <p:spPr>
          <a:xfrm>
            <a:off x="1981200" y="7162800"/>
            <a:ext cx="117348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65000"/>
                    <a:lumOff val="35000"/>
                  </a:schemeClr>
                </a:solidFill>
                <a:latin typeface="Lato" panose="020F0502020204030203" pitchFamily="34" charset="77"/>
              </a:rPr>
              <a:t>Most contents are from slides made by Stéphane </a:t>
            </a:r>
            <a:r>
              <a:rPr lang="en-US" sz="1600" dirty="0" err="1">
                <a:solidFill>
                  <a:schemeClr val="tx1">
                    <a:lumMod val="65000"/>
                    <a:lumOff val="35000"/>
                  </a:schemeClr>
                </a:solidFill>
                <a:latin typeface="Lato" panose="020F0502020204030203" pitchFamily="34" charset="77"/>
              </a:rPr>
              <a:t>Faroult</a:t>
            </a:r>
            <a:r>
              <a:rPr lang="en-US" sz="1600" dirty="0">
                <a:solidFill>
                  <a:schemeClr val="tx1">
                    <a:lumMod val="65000"/>
                    <a:lumOff val="35000"/>
                  </a:schemeClr>
                </a:solidFill>
                <a:latin typeface="Lato" panose="020F0502020204030203" pitchFamily="34" charset="77"/>
              </a:rPr>
              <a:t> and the authors of Database System Concepts (7</a:t>
            </a:r>
            <a:r>
              <a:rPr lang="en-US" sz="1600" baseline="30000" dirty="0">
                <a:solidFill>
                  <a:schemeClr val="tx1">
                    <a:lumMod val="65000"/>
                    <a:lumOff val="35000"/>
                  </a:schemeClr>
                </a:solidFill>
                <a:latin typeface="Lato" panose="020F0502020204030203" pitchFamily="34" charset="77"/>
              </a:rPr>
              <a:t>th</a:t>
            </a:r>
            <a:r>
              <a:rPr lang="en-US" sz="1600" dirty="0">
                <a:solidFill>
                  <a:schemeClr val="tx1">
                    <a:lumMod val="65000"/>
                    <a:lumOff val="35000"/>
                  </a:schemeClr>
                </a:solidFill>
                <a:latin typeface="Lato" panose="020F0502020204030203" pitchFamily="34" charset="77"/>
              </a:rPr>
              <a:t> Edition). </a:t>
            </a:r>
          </a:p>
          <a:p>
            <a:pPr marL="285750" indent="-285750">
              <a:buFont typeface="Arial" panose="020B0604020202020204" pitchFamily="34" charset="0"/>
              <a:buChar char="•"/>
            </a:pPr>
            <a:r>
              <a:rPr lang="en-US" sz="1600" dirty="0">
                <a:solidFill>
                  <a:schemeClr val="tx1">
                    <a:lumMod val="65000"/>
                    <a:lumOff val="35000"/>
                  </a:schemeClr>
                </a:solidFill>
                <a:latin typeface="Lato" panose="020F0502020204030203" pitchFamily="34" charset="77"/>
              </a:rPr>
              <a:t>Their original slides have been modified to adapt to the schedule of CS307 at </a:t>
            </a:r>
            <a:r>
              <a:rPr lang="en-US" sz="1600" dirty="0" err="1">
                <a:solidFill>
                  <a:schemeClr val="tx1">
                    <a:lumMod val="65000"/>
                    <a:lumOff val="35000"/>
                  </a:schemeClr>
                </a:solidFill>
                <a:latin typeface="Lato" panose="020F0502020204030203" pitchFamily="34" charset="77"/>
              </a:rPr>
              <a:t>SUSTech</a:t>
            </a:r>
            <a:r>
              <a:rPr lang="en-US" sz="1600" dirty="0">
                <a:solidFill>
                  <a:schemeClr val="tx1">
                    <a:lumMod val="65000"/>
                    <a:lumOff val="35000"/>
                  </a:schemeClr>
                </a:solidFill>
                <a:latin typeface="Lato" panose="020F0502020204030203" pitchFamily="34" charset="77"/>
              </a:rPr>
              <a:t>.</a:t>
            </a: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7279640" cy="5334000"/>
          </a:xfrm>
        </p:spPr>
        <p:txBody>
          <a:bodyPr/>
          <a:lstStyle/>
          <a:p>
            <a:endParaRPr lang="en-US" dirty="0"/>
          </a:p>
          <a:p>
            <a:r>
              <a:rPr lang="en-US" dirty="0"/>
              <a:t>Data represents objective things in the form of </a:t>
            </a:r>
            <a:r>
              <a:rPr lang="en-US" dirty="0">
                <a:solidFill>
                  <a:srgbClr val="A2424F"/>
                </a:solidFill>
              </a:rPr>
              <a:t>symbols </a:t>
            </a:r>
            <a:r>
              <a:rPr lang="en-US" dirty="0"/>
              <a:t>or </a:t>
            </a:r>
            <a:r>
              <a:rPr lang="en-US" dirty="0">
                <a:solidFill>
                  <a:srgbClr val="A2424F"/>
                </a:solidFill>
              </a:rPr>
              <a:t>numerical descriptions</a:t>
            </a:r>
            <a:r>
              <a:rPr lang="en-US" dirty="0"/>
              <a:t>. </a:t>
            </a:r>
          </a:p>
          <a:p>
            <a:r>
              <a:rPr lang="en-US" dirty="0"/>
              <a:t>They can be in the form of text, numbers, images, sounds, etc. </a:t>
            </a:r>
          </a:p>
          <a:p>
            <a:r>
              <a:rPr lang="en-US" dirty="0"/>
              <a:t>Data is the </a:t>
            </a:r>
            <a:r>
              <a:rPr lang="en-US" dirty="0">
                <a:solidFill>
                  <a:srgbClr val="A2424F"/>
                </a:solidFill>
              </a:rPr>
              <a:t>raw form</a:t>
            </a:r>
            <a:r>
              <a:rPr lang="en-US" dirty="0"/>
              <a:t> of </a:t>
            </a:r>
            <a:r>
              <a:rPr lang="en-US" dirty="0">
                <a:solidFill>
                  <a:srgbClr val="A2424F"/>
                </a:solidFill>
              </a:rPr>
              <a:t>information</a:t>
            </a:r>
            <a:r>
              <a:rPr lang="en-US" dirty="0"/>
              <a:t>, representing </a:t>
            </a:r>
            <a:r>
              <a:rPr lang="en-US" dirty="0">
                <a:solidFill>
                  <a:srgbClr val="A2424F"/>
                </a:solidFill>
              </a:rPr>
              <a:t>unprocessed </a:t>
            </a:r>
            <a:r>
              <a:rPr lang="en-US" dirty="0"/>
              <a:t>facts and observations.</a:t>
            </a:r>
          </a:p>
        </p:txBody>
      </p:sp>
      <p:sp>
        <p:nvSpPr>
          <p:cNvPr id="3" name="Title 2"/>
          <p:cNvSpPr>
            <a:spLocks noGrp="1"/>
          </p:cNvSpPr>
          <p:nvPr>
            <p:ph type="title"/>
          </p:nvPr>
        </p:nvSpPr>
        <p:spPr/>
        <p:txBody>
          <a:bodyPr/>
          <a:lstStyle/>
          <a:p>
            <a:r>
              <a:rPr lang="en-US" dirty="0"/>
              <a:t>What</a:t>
            </a:r>
            <a:r>
              <a:rPr lang="zh-CN" altLang="en-US" dirty="0"/>
              <a:t> </a:t>
            </a:r>
            <a:r>
              <a:rPr lang="en-US" altLang="zh-CN" dirty="0"/>
              <a:t>is a Database?</a:t>
            </a:r>
            <a:endParaRPr lang="en-US" dirty="0"/>
          </a:p>
        </p:txBody>
      </p:sp>
      <p:pic>
        <p:nvPicPr>
          <p:cNvPr id="4" name="Picture 3"/>
          <p:cNvPicPr>
            <a:picLocks noChangeAspect="1"/>
          </p:cNvPicPr>
          <p:nvPr/>
        </p:nvPicPr>
        <p:blipFill>
          <a:blip r:embed="rId3"/>
          <a:stretch>
            <a:fillRect/>
          </a:stretch>
        </p:blipFill>
        <p:spPr>
          <a:xfrm>
            <a:off x="8229600" y="2286000"/>
            <a:ext cx="5681345" cy="441896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8112125" cy="5334000"/>
          </a:xfrm>
        </p:spPr>
        <p:txBody>
          <a:bodyPr/>
          <a:lstStyle/>
          <a:p>
            <a:r>
              <a:rPr lang="en-US" dirty="0"/>
              <a:t>A database is a persistent collection of data that allows for the long-term storage, organization, and management of a vast amount of related data. </a:t>
            </a:r>
          </a:p>
          <a:p>
            <a:r>
              <a:rPr lang="en-US" dirty="0"/>
              <a:t>A </a:t>
            </a:r>
            <a:r>
              <a:rPr lang="en-US" u="sng" dirty="0"/>
              <a:t>modern database system</a:t>
            </a:r>
            <a:r>
              <a:rPr lang="en-US" dirty="0"/>
              <a:t> is </a:t>
            </a:r>
            <a:r>
              <a:rPr lang="en-US" dirty="0">
                <a:solidFill>
                  <a:srgbClr val="A2424F"/>
                </a:solidFill>
              </a:rPr>
              <a:t>a complex system</a:t>
            </a:r>
            <a:r>
              <a:rPr lang="en-US" dirty="0"/>
              <a:t> whose task is to manage a large, complex collection of data.</a:t>
            </a:r>
          </a:p>
          <a:p>
            <a:pPr lvl="1"/>
            <a:r>
              <a:rPr lang="en-US" altLang="en-US" sz="2800" dirty="0"/>
              <a:t>Collection of interrelated data</a:t>
            </a:r>
          </a:p>
          <a:p>
            <a:pPr lvl="1"/>
            <a:r>
              <a:rPr lang="en-US" altLang="en-US" sz="2800" dirty="0"/>
              <a:t>Set of programs to access the data </a:t>
            </a:r>
          </a:p>
          <a:p>
            <a:pPr lvl="1"/>
            <a:r>
              <a:rPr lang="en-US" altLang="en-US" sz="2800" dirty="0"/>
              <a:t>An environment that is both </a:t>
            </a:r>
            <a:r>
              <a:rPr lang="en-US" altLang="en-US" sz="2800" i="1" dirty="0"/>
              <a:t>convenient</a:t>
            </a:r>
            <a:r>
              <a:rPr lang="en-US" altLang="en-US" sz="2800" dirty="0"/>
              <a:t> and </a:t>
            </a:r>
            <a:r>
              <a:rPr lang="en-US" altLang="en-US" sz="2800" i="1" dirty="0"/>
              <a:t>efficient</a:t>
            </a:r>
            <a:r>
              <a:rPr lang="en-US" altLang="en-US" sz="2800" dirty="0"/>
              <a:t> to use</a:t>
            </a:r>
            <a:endParaRPr lang="en-US" dirty="0"/>
          </a:p>
          <a:p>
            <a:r>
              <a:rPr lang="en-US" dirty="0"/>
              <a:t>Databases touch all aspects of our lives</a:t>
            </a:r>
          </a:p>
          <a:p>
            <a:endParaRPr lang="en-US" dirty="0"/>
          </a:p>
        </p:txBody>
      </p:sp>
      <p:sp>
        <p:nvSpPr>
          <p:cNvPr id="3" name="Title 2"/>
          <p:cNvSpPr>
            <a:spLocks noGrp="1"/>
          </p:cNvSpPr>
          <p:nvPr>
            <p:ph type="title"/>
          </p:nvPr>
        </p:nvSpPr>
        <p:spPr/>
        <p:txBody>
          <a:bodyPr/>
          <a:lstStyle/>
          <a:p>
            <a:r>
              <a:rPr lang="en-US" dirty="0"/>
              <a:t>What</a:t>
            </a:r>
            <a:r>
              <a:rPr lang="zh-CN" altLang="en-US" dirty="0"/>
              <a:t> </a:t>
            </a:r>
            <a:r>
              <a:rPr lang="en-US" altLang="zh-CN" dirty="0"/>
              <a:t>is a Database?</a:t>
            </a:r>
            <a:endParaRPr lang="en-US" dirty="0"/>
          </a:p>
        </p:txBody>
      </p:sp>
      <p:pic>
        <p:nvPicPr>
          <p:cNvPr id="102" name="图片 101"/>
          <p:cNvPicPr/>
          <p:nvPr/>
        </p:nvPicPr>
        <p:blipFill>
          <a:blip r:embed="rId3"/>
          <a:stretch>
            <a:fillRect/>
          </a:stretch>
        </p:blipFill>
        <p:spPr>
          <a:xfrm>
            <a:off x="9219565" y="609600"/>
            <a:ext cx="4419600" cy="2806065"/>
          </a:xfrm>
          <a:prstGeom prst="rect">
            <a:avLst/>
          </a:prstGeom>
          <a:noFill/>
          <a:ln w="9525">
            <a:noFill/>
          </a:ln>
        </p:spPr>
      </p:pic>
      <p:sp>
        <p:nvSpPr>
          <p:cNvPr id="5" name="文本框 4"/>
          <p:cNvSpPr txBox="1"/>
          <p:nvPr/>
        </p:nvSpPr>
        <p:spPr>
          <a:xfrm>
            <a:off x="9067800" y="3505200"/>
            <a:ext cx="5201285" cy="460375"/>
          </a:xfrm>
          <a:prstGeom prst="rect">
            <a:avLst/>
          </a:prstGeom>
          <a:noFill/>
        </p:spPr>
        <p:txBody>
          <a:bodyPr wrap="square" rtlCol="0" anchor="t">
            <a:spAutoFit/>
          </a:bodyPr>
          <a:lstStyle/>
          <a:p>
            <a:r>
              <a:rPr lang="zh-CN" altLang="en-US" sz="2400"/>
              <a:t>https://en.wikipedia.org/wiki/Quipu</a:t>
            </a:r>
          </a:p>
        </p:txBody>
      </p:sp>
      <p:pic>
        <p:nvPicPr>
          <p:cNvPr id="103" name="图片 102"/>
          <p:cNvPicPr/>
          <p:nvPr/>
        </p:nvPicPr>
        <p:blipFill>
          <a:blip r:embed="rId4"/>
          <a:stretch>
            <a:fillRect/>
          </a:stretch>
        </p:blipFill>
        <p:spPr>
          <a:xfrm>
            <a:off x="9220200" y="5105400"/>
            <a:ext cx="4418965" cy="2548255"/>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7848600" cy="5334000"/>
          </a:xfrm>
        </p:spPr>
        <p:txBody>
          <a:bodyPr/>
          <a:lstStyle/>
          <a:p>
            <a:r>
              <a:rPr lang="en-US" dirty="0"/>
              <a:t>Enterprise Information</a:t>
            </a:r>
          </a:p>
          <a:p>
            <a:pPr lvl="1"/>
            <a:r>
              <a:rPr lang="en-US" b="1" dirty="0">
                <a:solidFill>
                  <a:srgbClr val="A2424F"/>
                </a:solidFill>
              </a:rPr>
              <a:t>Sales</a:t>
            </a:r>
            <a:r>
              <a:rPr lang="en-US" dirty="0"/>
              <a:t>: customers, products, purchases</a:t>
            </a:r>
          </a:p>
          <a:p>
            <a:pPr lvl="1"/>
            <a:r>
              <a:rPr lang="en-US" b="1" dirty="0">
                <a:solidFill>
                  <a:srgbClr val="A2424F"/>
                </a:solidFill>
              </a:rPr>
              <a:t>Accounting</a:t>
            </a:r>
            <a:r>
              <a:rPr lang="en-US" dirty="0"/>
              <a:t>: payments, receipts, assets</a:t>
            </a:r>
          </a:p>
          <a:p>
            <a:pPr lvl="1"/>
            <a:r>
              <a:rPr lang="en-US" b="1" dirty="0">
                <a:solidFill>
                  <a:srgbClr val="A2424F"/>
                </a:solidFill>
              </a:rPr>
              <a:t>Human Resources</a:t>
            </a:r>
            <a:r>
              <a:rPr lang="en-US" dirty="0"/>
              <a:t>: Information about employees, salaries, payroll taxes.</a:t>
            </a:r>
          </a:p>
          <a:p>
            <a:r>
              <a:rPr lang="en-US" dirty="0"/>
              <a:t>Manufacturing</a:t>
            </a:r>
          </a:p>
          <a:p>
            <a:pPr lvl="1"/>
            <a:r>
              <a:rPr lang="en-US" dirty="0"/>
              <a:t>Management of production, inventory, orders, supply chain.</a:t>
            </a:r>
          </a:p>
          <a:p>
            <a:r>
              <a:rPr lang="en-US" dirty="0"/>
              <a:t>Universities</a:t>
            </a:r>
          </a:p>
          <a:p>
            <a:pPr lvl="1"/>
            <a:r>
              <a:rPr lang="en-US" dirty="0"/>
              <a:t>Registration, grades</a:t>
            </a:r>
          </a:p>
          <a:p>
            <a:pPr lvl="0"/>
            <a:r>
              <a:rPr lang="en-US" sz="3000" dirty="0"/>
              <a:t>...</a:t>
            </a:r>
            <a:endParaRPr lang="en-US" dirty="0"/>
          </a:p>
          <a:p>
            <a:endParaRPr lang="en-US" dirty="0"/>
          </a:p>
        </p:txBody>
      </p:sp>
      <p:sp>
        <p:nvSpPr>
          <p:cNvPr id="3" name="Title 2"/>
          <p:cNvSpPr>
            <a:spLocks noGrp="1"/>
          </p:cNvSpPr>
          <p:nvPr>
            <p:ph type="title"/>
          </p:nvPr>
        </p:nvSpPr>
        <p:spPr/>
        <p:txBody>
          <a:bodyPr/>
          <a:lstStyle/>
          <a:p>
            <a:r>
              <a:rPr lang="en-US" dirty="0"/>
              <a:t>Applications of Database</a:t>
            </a:r>
          </a:p>
        </p:txBody>
      </p:sp>
      <p:pic>
        <p:nvPicPr>
          <p:cNvPr id="4" name="Picture 3"/>
          <p:cNvPicPr>
            <a:picLocks noChangeAspect="1"/>
          </p:cNvPicPr>
          <p:nvPr/>
        </p:nvPicPr>
        <p:blipFill>
          <a:blip r:embed="rId3"/>
          <a:stretch>
            <a:fillRect/>
          </a:stretch>
        </p:blipFill>
        <p:spPr>
          <a:xfrm>
            <a:off x="8847349" y="923330"/>
            <a:ext cx="3946101" cy="2554685"/>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0820399" y="2667000"/>
            <a:ext cx="3361485" cy="2438400"/>
          </a:xfrm>
          <a:prstGeom prst="rect">
            <a:avLst/>
          </a:prstGeom>
          <a:effectLst>
            <a:outerShdw blurRad="50800" dist="38100" dir="2700000" algn="tl" rotWithShape="0">
              <a:prstClr val="black">
                <a:alpha val="40000"/>
              </a:prstClr>
            </a:outerShdw>
          </a:effec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4992689"/>
            <a:ext cx="3946102" cy="25649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7848600" cy="5334000"/>
          </a:xfrm>
        </p:spPr>
        <p:txBody>
          <a:bodyPr/>
          <a:lstStyle/>
          <a:p>
            <a:r>
              <a:rPr lang="en-US" altLang="zh-CN" dirty="0"/>
              <a:t>Databases are everywhere today</a:t>
            </a:r>
          </a:p>
          <a:p>
            <a:pPr lvl="1"/>
            <a:r>
              <a:rPr lang="en-US" altLang="zh-CN" dirty="0"/>
              <a:t>… but the concept is old</a:t>
            </a:r>
          </a:p>
          <a:p>
            <a:pPr lvl="1"/>
            <a:r>
              <a:rPr lang="en-US" altLang="zh-CN" dirty="0"/>
              <a:t>The idea was to have one system doing once and for all the boring data storage/retrieval part</a:t>
            </a:r>
          </a:p>
          <a:p>
            <a:pPr lvl="2"/>
            <a:r>
              <a:rPr lang="en-US" altLang="zh-CN" dirty="0"/>
              <a:t>What boring parts?</a:t>
            </a:r>
          </a:p>
          <a:p>
            <a:endParaRPr lang="en-US" dirty="0"/>
          </a:p>
        </p:txBody>
      </p:sp>
      <p:sp>
        <p:nvSpPr>
          <p:cNvPr id="3" name="Title 2"/>
          <p:cNvSpPr>
            <a:spLocks noGrp="1"/>
          </p:cNvSpPr>
          <p:nvPr>
            <p:ph type="title"/>
          </p:nvPr>
        </p:nvSpPr>
        <p:spPr/>
        <p:txBody>
          <a:bodyPr/>
          <a:lstStyle/>
          <a:p>
            <a:r>
              <a:rPr lang="en-US" dirty="0"/>
              <a:t>Applications of Database</a:t>
            </a:r>
          </a:p>
        </p:txBody>
      </p:sp>
      <p:pic>
        <p:nvPicPr>
          <p:cNvPr id="4" name="Picture 3"/>
          <p:cNvPicPr>
            <a:picLocks noChangeAspect="1"/>
          </p:cNvPicPr>
          <p:nvPr/>
        </p:nvPicPr>
        <p:blipFill>
          <a:blip r:embed="rId3"/>
          <a:stretch>
            <a:fillRect/>
          </a:stretch>
        </p:blipFill>
        <p:spPr>
          <a:xfrm>
            <a:off x="8847349" y="923330"/>
            <a:ext cx="3946101" cy="2554685"/>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0820399" y="2667000"/>
            <a:ext cx="3361485" cy="2438400"/>
          </a:xfrm>
          <a:prstGeom prst="rect">
            <a:avLst/>
          </a:prstGeom>
          <a:effectLst>
            <a:outerShdw blurRad="50800" dist="38100" dir="2700000" algn="tl" rotWithShape="0">
              <a:prstClr val="black">
                <a:alpha val="40000"/>
              </a:prstClr>
            </a:outerShdw>
          </a:effec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4992689"/>
            <a:ext cx="3946102" cy="25649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the early days ... </a:t>
            </a:r>
          </a:p>
          <a:p>
            <a:pPr lvl="1"/>
            <a:r>
              <a:rPr lang="en-US" dirty="0"/>
              <a:t>Database applications </a:t>
            </a:r>
            <a:r>
              <a:rPr lang="en-US" dirty="0">
                <a:solidFill>
                  <a:srgbClr val="A2424F"/>
                </a:solidFill>
              </a:rPr>
              <a:t>were built directly on top of file systems</a:t>
            </a:r>
          </a:p>
          <a:p>
            <a:pPr lvl="2"/>
            <a:r>
              <a:rPr lang="en-US" dirty="0"/>
              <a:t>(... and we will talk about it later)</a:t>
            </a:r>
          </a:p>
          <a:p>
            <a:pPr lvl="1"/>
            <a:r>
              <a:rPr lang="en-US" dirty="0"/>
              <a:t>However, it suffers from many issues, for example ?</a:t>
            </a:r>
          </a:p>
          <a:p>
            <a:pPr lvl="2"/>
            <a:r>
              <a:rPr lang="en-US" dirty="0"/>
              <a:t>Data redundancy and inconsistency</a:t>
            </a:r>
          </a:p>
          <a:p>
            <a:pPr lvl="2"/>
            <a:r>
              <a:rPr lang="en-US" dirty="0"/>
              <a:t>Difficulty in accessing data</a:t>
            </a:r>
          </a:p>
          <a:p>
            <a:pPr lvl="2"/>
            <a:r>
              <a:rPr lang="en-US" dirty="0"/>
              <a:t>Data isolation</a:t>
            </a:r>
          </a:p>
          <a:p>
            <a:pPr lvl="2"/>
            <a:r>
              <a:rPr lang="en-US" dirty="0"/>
              <a:t>Integrity problems</a:t>
            </a:r>
          </a:p>
          <a:p>
            <a:pPr lvl="2"/>
            <a:r>
              <a:rPr lang="en-US" dirty="0"/>
              <a:t>Atomicity of updates</a:t>
            </a:r>
          </a:p>
          <a:p>
            <a:pPr lvl="2"/>
            <a:r>
              <a:rPr lang="en-US" altLang="en-US" dirty="0"/>
              <a:t>Concurrent access by multiple users</a:t>
            </a:r>
          </a:p>
          <a:p>
            <a:pPr lvl="2"/>
            <a:r>
              <a:rPr lang="en-US" dirty="0"/>
              <a:t>Security problems</a:t>
            </a:r>
          </a:p>
        </p:txBody>
      </p:sp>
      <p:sp>
        <p:nvSpPr>
          <p:cNvPr id="3" name="Title 2"/>
          <p:cNvSpPr>
            <a:spLocks noGrp="1"/>
          </p:cNvSpPr>
          <p:nvPr>
            <p:ph type="title"/>
          </p:nvPr>
        </p:nvSpPr>
        <p:spPr/>
        <p:txBody>
          <a:bodyPr/>
          <a:lstStyle/>
          <a:p>
            <a:r>
              <a:rPr lang="en-US" altLang="en-US" dirty="0"/>
              <a:t>Purpose of Database Systems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blinds(horizontal)">
                                      <p:cBhvr>
                                        <p:cTn id="7" dur="500"/>
                                        <p:tgtEl>
                                          <p:spTgt spid="2">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blinds(horizontal)">
                                      <p:cBhvr>
                                        <p:cTn id="10" dur="500"/>
                                        <p:tgtEl>
                                          <p:spTgt spid="2">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blinds(horizontal)">
                                      <p:cBhvr>
                                        <p:cTn id="13" dur="500"/>
                                        <p:tgtEl>
                                          <p:spTgt spid="2">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blinds(horizontal)">
                                      <p:cBhvr>
                                        <p:cTn id="16" dur="500"/>
                                        <p:tgtEl>
                                          <p:spTgt spid="2">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blinds(horizontal)">
                                      <p:cBhvr>
                                        <p:cTn id="19" dur="500"/>
                                        <p:tgtEl>
                                          <p:spTgt spid="2">
                                            <p:txEl>
                                              <p:pRg st="8" end="8"/>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blinds(horizontal)">
                                      <p:cBhvr>
                                        <p:cTn id="22" dur="500"/>
                                        <p:tgtEl>
                                          <p:spTgt spid="2">
                                            <p:txEl>
                                              <p:pRg st="9" end="9"/>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animEffect transition="in" filter="blinds(horizontal)">
                                      <p:cBhvr>
                                        <p:cTn id="2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t>Write a Java program to manage information of all students in CS307</a:t>
            </a:r>
          </a:p>
          <a:p>
            <a:pPr lvl="1"/>
            <a:r>
              <a:rPr lang="en-US" altLang="zh-CN" dirty="0"/>
              <a:t>We have classroom sessions and lab sessions</a:t>
            </a:r>
          </a:p>
          <a:p>
            <a:pPr lvl="2"/>
            <a:r>
              <a:rPr lang="en-US" altLang="zh-CN" dirty="0"/>
              <a:t>(potential redundancy of students)</a:t>
            </a:r>
          </a:p>
          <a:p>
            <a:pPr lvl="1"/>
            <a:r>
              <a:rPr lang="en-US" altLang="zh-CN" dirty="0"/>
              <a:t>A new Java</a:t>
            </a:r>
            <a:r>
              <a:rPr lang="zh-CN" altLang="en-US" dirty="0"/>
              <a:t> </a:t>
            </a:r>
            <a:r>
              <a:rPr lang="en-US" altLang="zh-CN" dirty="0"/>
              <a:t>class</a:t>
            </a:r>
            <a:r>
              <a:rPr lang="zh-CN" altLang="en-US" dirty="0"/>
              <a:t> </a:t>
            </a:r>
            <a:r>
              <a:rPr lang="en-US" altLang="zh-CN" dirty="0"/>
              <a:t>method for each task</a:t>
            </a:r>
          </a:p>
          <a:p>
            <a:pPr lvl="2"/>
            <a:r>
              <a:rPr lang="en-US" altLang="zh-CN" dirty="0"/>
              <a:t>(difficulty in accessing data)</a:t>
            </a:r>
          </a:p>
          <a:p>
            <a:pPr lvl="1"/>
            <a:r>
              <a:rPr lang="en-US" altLang="zh-CN" dirty="0"/>
              <a:t>Maybe you will split the students into files based on lab session times</a:t>
            </a:r>
          </a:p>
          <a:p>
            <a:pPr lvl="2"/>
            <a:r>
              <a:rPr lang="en-US" altLang="zh-CN" dirty="0"/>
              <a:t>(split into multiple files; hard to manage the files)</a:t>
            </a:r>
          </a:p>
          <a:p>
            <a:pPr lvl="1"/>
            <a:r>
              <a:rPr lang="en-US" altLang="zh-CN" dirty="0"/>
              <a:t>You need to check the validity of Student IDs and classes</a:t>
            </a:r>
          </a:p>
          <a:p>
            <a:pPr lvl="2"/>
            <a:r>
              <a:rPr lang="en-US" altLang="zh-CN" dirty="0"/>
              <a:t>(hard to maintain integrity constraints)</a:t>
            </a:r>
          </a:p>
          <a:p>
            <a:pPr lvl="1"/>
            <a:r>
              <a:rPr lang="en-US" altLang="zh-CN" dirty="0"/>
              <a:t>Atomicity? Concurrency? Security? All need to be handled by yourself</a:t>
            </a:r>
          </a:p>
        </p:txBody>
      </p:sp>
      <p:sp>
        <p:nvSpPr>
          <p:cNvPr id="3" name="Title 2"/>
          <p:cNvSpPr>
            <a:spLocks noGrp="1"/>
          </p:cNvSpPr>
          <p:nvPr>
            <p:ph type="title"/>
          </p:nvPr>
        </p:nvSpPr>
        <p:spPr/>
        <p:txBody>
          <a:bodyPr/>
          <a:lstStyle/>
          <a:p>
            <a:r>
              <a:rPr lang="en-US" dirty="0"/>
              <a:t>Let’s Show an Example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blinds(horizontal)">
                                      <p:cBhvr>
                                        <p:cTn id="19" dur="500"/>
                                        <p:tgtEl>
                                          <p:spTgt spid="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blinds(horizontal)">
                                      <p:cBhvr>
                                        <p:cTn id="22" dur="500"/>
                                        <p:tgtEl>
                                          <p:spTgt spid="2">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blinds(horizontal)">
                                      <p:cBhvr>
                                        <p:cTn id="25" dur="500"/>
                                        <p:tgtEl>
                                          <p:spTgt spid="2">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blinds(horizontal)">
                                      <p:cBhvr>
                                        <p:cTn id="28" dur="500"/>
                                        <p:tgtEl>
                                          <p:spTgt spid="2">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blinds(horizontal)">
                                      <p:cBhvr>
                                        <p:cTn id="3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t>Write a Java program to manage information of all students in CS307</a:t>
            </a:r>
          </a:p>
          <a:p>
            <a:pPr lvl="1"/>
            <a:r>
              <a:rPr lang="en-US" altLang="zh-CN" dirty="0"/>
              <a:t>We have classroom sessions and lab sessions</a:t>
            </a:r>
          </a:p>
          <a:p>
            <a:pPr lvl="2"/>
            <a:r>
              <a:rPr lang="en-US" altLang="zh-CN" dirty="0"/>
              <a:t>(potential redundancy of students)</a:t>
            </a:r>
          </a:p>
          <a:p>
            <a:pPr lvl="1"/>
            <a:r>
              <a:rPr lang="en-US" altLang="zh-CN" dirty="0"/>
              <a:t>A new Java</a:t>
            </a:r>
            <a:r>
              <a:rPr lang="zh-CN" altLang="en-US" dirty="0"/>
              <a:t> </a:t>
            </a:r>
            <a:r>
              <a:rPr lang="en-US" altLang="zh-CN" dirty="0"/>
              <a:t>class</a:t>
            </a:r>
            <a:r>
              <a:rPr lang="zh-CN" altLang="en-US" dirty="0"/>
              <a:t> </a:t>
            </a:r>
            <a:r>
              <a:rPr lang="en-US" altLang="zh-CN" dirty="0"/>
              <a:t>method for each task</a:t>
            </a:r>
          </a:p>
          <a:p>
            <a:pPr lvl="2"/>
            <a:r>
              <a:rPr lang="en-US" altLang="zh-CN" dirty="0"/>
              <a:t>(difficulty in accessing data)</a:t>
            </a:r>
          </a:p>
          <a:p>
            <a:pPr lvl="1"/>
            <a:r>
              <a:rPr lang="en-US" altLang="zh-CN" dirty="0"/>
              <a:t>Maybe you will split the students into files based on lab session times</a:t>
            </a:r>
          </a:p>
          <a:p>
            <a:pPr lvl="2"/>
            <a:r>
              <a:rPr lang="en-US" altLang="zh-CN" dirty="0"/>
              <a:t>(split into multiple files; hard to manage the files)</a:t>
            </a:r>
          </a:p>
          <a:p>
            <a:pPr lvl="1"/>
            <a:r>
              <a:rPr lang="en-US" altLang="zh-CN" dirty="0"/>
              <a:t>You need to check the validity of Student IDs and classes</a:t>
            </a:r>
          </a:p>
          <a:p>
            <a:pPr lvl="2"/>
            <a:r>
              <a:rPr lang="en-US" altLang="zh-CN" dirty="0"/>
              <a:t>(hard to maintain integrity constraints)</a:t>
            </a:r>
          </a:p>
          <a:p>
            <a:pPr lvl="1"/>
            <a:r>
              <a:rPr lang="en-US" altLang="zh-CN" dirty="0"/>
              <a:t>Atomicity? Concurrency? Security? All need to be handled by yourself</a:t>
            </a:r>
          </a:p>
        </p:txBody>
      </p:sp>
      <p:sp>
        <p:nvSpPr>
          <p:cNvPr id="3" name="Title 2"/>
          <p:cNvSpPr>
            <a:spLocks noGrp="1"/>
          </p:cNvSpPr>
          <p:nvPr>
            <p:ph type="title"/>
          </p:nvPr>
        </p:nvSpPr>
        <p:spPr/>
        <p:txBody>
          <a:bodyPr/>
          <a:lstStyle/>
          <a:p>
            <a:r>
              <a:rPr lang="en-US" dirty="0"/>
              <a:t>Let’s Show an Example</a:t>
            </a:r>
          </a:p>
        </p:txBody>
      </p:sp>
      <p:sp>
        <p:nvSpPr>
          <p:cNvPr id="4" name="Rectangle 3"/>
          <p:cNvSpPr/>
          <p:nvPr/>
        </p:nvSpPr>
        <p:spPr>
          <a:xfrm>
            <a:off x="6172200" y="1196511"/>
            <a:ext cx="7315200" cy="400110"/>
          </a:xfrm>
          <a:prstGeom prst="rect">
            <a:avLst/>
          </a:prstGeom>
        </p:spPr>
        <p:txBody>
          <a:bodyPr>
            <a:spAutoFit/>
          </a:bodyPr>
          <a:lstStyle/>
          <a:p>
            <a:pPr lvl="1"/>
            <a:r>
              <a:rPr lang="en-US" altLang="zh-CN" sz="2000" dirty="0">
                <a:solidFill>
                  <a:schemeClr val="tx1">
                    <a:lumMod val="50000"/>
                    <a:lumOff val="50000"/>
                  </a:schemeClr>
                </a:solidFill>
                <a:latin typeface="Lato" panose="020F0502020204030203" pitchFamily="34" charset="77"/>
              </a:rPr>
              <a:t>(Well, still remember how to read and write files in Java?)</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t>Furthermore,</a:t>
            </a:r>
          </a:p>
          <a:p>
            <a:pPr lvl="1"/>
            <a:r>
              <a:rPr lang="en-US" altLang="zh-CN" dirty="0"/>
              <a:t>Can you </a:t>
            </a:r>
            <a:r>
              <a:rPr lang="en-US" altLang="zh-CN" dirty="0">
                <a:solidFill>
                  <a:srgbClr val="A2424F"/>
                </a:solidFill>
              </a:rPr>
              <a:t>reuse</a:t>
            </a:r>
            <a:r>
              <a:rPr lang="en-US" altLang="zh-CN" dirty="0"/>
              <a:t> the code you just wrote in a staff management system?</a:t>
            </a:r>
          </a:p>
          <a:p>
            <a:endParaRPr lang="en-US" dirty="0"/>
          </a:p>
        </p:txBody>
      </p:sp>
      <p:sp>
        <p:nvSpPr>
          <p:cNvPr id="3" name="Title 2"/>
          <p:cNvSpPr>
            <a:spLocks noGrp="1"/>
          </p:cNvSpPr>
          <p:nvPr>
            <p:ph type="title"/>
          </p:nvPr>
        </p:nvSpPr>
        <p:spPr/>
        <p:txBody>
          <a:bodyPr/>
          <a:lstStyle/>
          <a:p>
            <a:r>
              <a:rPr lang="en-US" dirty="0"/>
              <a:t>Let’s Show an Example</a:t>
            </a:r>
          </a:p>
        </p:txBody>
      </p:sp>
      <p:pic>
        <p:nvPicPr>
          <p:cNvPr id="4" name="Picture 3"/>
          <p:cNvPicPr>
            <a:picLocks noChangeAspect="1"/>
          </p:cNvPicPr>
          <p:nvPr/>
        </p:nvPicPr>
        <p:blipFill>
          <a:blip r:embed="rId2"/>
          <a:stretch>
            <a:fillRect/>
          </a:stretch>
        </p:blipFill>
        <p:spPr>
          <a:xfrm>
            <a:off x="11887200" y="1981200"/>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noChangeArrowheads="1"/>
          </p:cNvSpPr>
          <p:nvPr>
            <p:ph idx="1"/>
          </p:nvPr>
        </p:nvSpPr>
        <p:spPr/>
        <p:txBody>
          <a:bodyPr/>
          <a:lstStyle/>
          <a:p>
            <a:pPr marL="0" indent="0">
              <a:buNone/>
            </a:pPr>
            <a:r>
              <a:rPr lang="en-US" altLang="zh-CN"/>
              <a:t>Language: </a:t>
            </a:r>
          </a:p>
          <a:p>
            <a:r>
              <a:rPr lang="en-US" altLang="zh-CN"/>
              <a:t>In history, the course in Fall semester has alwasy been in </a:t>
            </a:r>
            <a:r>
              <a:rPr lang="zh-CN" altLang="en-US">
                <a:ea typeface="宋体" panose="02010600030101010101" pitchFamily="2" charset="-122"/>
              </a:rPr>
              <a:t>双语</a:t>
            </a:r>
            <a:r>
              <a:rPr lang="en-US" altLang="zh-CN">
                <a:ea typeface="宋体" panose="02010600030101010101" pitchFamily="2" charset="-122"/>
              </a:rPr>
              <a:t> (bi-language)</a:t>
            </a:r>
          </a:p>
          <a:p>
            <a:r>
              <a:rPr lang="en-US" altLang="zh-CN">
                <a:ea typeface="宋体" panose="02010600030101010101" pitchFamily="2" charset="-122"/>
              </a:rPr>
              <a:t>However, for this time, the setting becomes </a:t>
            </a:r>
            <a:r>
              <a:rPr lang="zh-CN" altLang="en-US">
                <a:ea typeface="宋体" panose="02010600030101010101" pitchFamily="2" charset="-122"/>
              </a:rPr>
              <a:t>英语</a:t>
            </a:r>
            <a:r>
              <a:rPr lang="en-US" altLang="zh-CN">
                <a:ea typeface="宋体" panose="02010600030101010101" pitchFamily="2" charset="-122"/>
              </a:rPr>
              <a:t> (English) for some UNKNOWN reason</a:t>
            </a:r>
          </a:p>
          <a:p>
            <a:endParaRPr lang="en-US" altLang="zh-CN">
              <a:ea typeface="宋体" panose="02010600030101010101" pitchFamily="2" charset="-122"/>
            </a:endParaRPr>
          </a:p>
        </p:txBody>
      </p:sp>
      <p:sp>
        <p:nvSpPr>
          <p:cNvPr id="3" name="标题 2"/>
          <p:cNvSpPr>
            <a:spLocks noGrp="1"/>
          </p:cNvSpPr>
          <p:nvPr>
            <p:ph type="title"/>
          </p:nvPr>
        </p:nvSpPr>
        <p:spPr/>
        <p:txBody>
          <a:bodyPr/>
          <a:lstStyle/>
          <a:p>
            <a:r>
              <a:rPr lang="en-US" altLang="zh-CN"/>
              <a:t>Some Clarifications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the early days ... </a:t>
            </a:r>
          </a:p>
          <a:p>
            <a:pPr lvl="1"/>
            <a:r>
              <a:rPr lang="en-US" dirty="0"/>
              <a:t>Database applications </a:t>
            </a:r>
            <a:r>
              <a:rPr lang="en-US" dirty="0">
                <a:solidFill>
                  <a:srgbClr val="A2424F"/>
                </a:solidFill>
              </a:rPr>
              <a:t>were built directly on top of file systems</a:t>
            </a:r>
          </a:p>
          <a:p>
            <a:pPr lvl="2"/>
            <a:r>
              <a:rPr lang="en-US" dirty="0"/>
              <a:t>(And we will have a lab session about it)</a:t>
            </a:r>
          </a:p>
          <a:p>
            <a:pPr lvl="1"/>
            <a:r>
              <a:rPr lang="en-US" dirty="0"/>
              <a:t>However, it suffers from many issues, including (but not limited to):</a:t>
            </a:r>
          </a:p>
          <a:p>
            <a:pPr lvl="2"/>
            <a:r>
              <a:rPr lang="en-US" dirty="0"/>
              <a:t>Data redundancy and inconsistency</a:t>
            </a:r>
          </a:p>
          <a:p>
            <a:pPr lvl="2"/>
            <a:r>
              <a:rPr lang="en-US" dirty="0"/>
              <a:t>Difficulty in accessing data</a:t>
            </a:r>
          </a:p>
          <a:p>
            <a:pPr lvl="2"/>
            <a:r>
              <a:rPr lang="en-US" dirty="0"/>
              <a:t>Data isolation</a:t>
            </a:r>
          </a:p>
          <a:p>
            <a:pPr lvl="2"/>
            <a:r>
              <a:rPr lang="en-US" dirty="0"/>
              <a:t>Integrity problems</a:t>
            </a:r>
          </a:p>
          <a:p>
            <a:pPr lvl="2"/>
            <a:r>
              <a:rPr lang="en-US" dirty="0"/>
              <a:t>Atomicity of updates</a:t>
            </a:r>
          </a:p>
          <a:p>
            <a:pPr lvl="2"/>
            <a:r>
              <a:rPr lang="en-US" altLang="en-US" dirty="0"/>
              <a:t>Concurrent access by multiple users</a:t>
            </a:r>
          </a:p>
          <a:p>
            <a:pPr lvl="2"/>
            <a:r>
              <a:rPr lang="en-US" dirty="0"/>
              <a:t>Security problems</a:t>
            </a:r>
          </a:p>
        </p:txBody>
      </p:sp>
      <p:sp>
        <p:nvSpPr>
          <p:cNvPr id="3" name="Title 2"/>
          <p:cNvSpPr>
            <a:spLocks noGrp="1"/>
          </p:cNvSpPr>
          <p:nvPr>
            <p:ph type="title"/>
          </p:nvPr>
        </p:nvSpPr>
        <p:spPr/>
        <p:txBody>
          <a:bodyPr/>
          <a:lstStyle/>
          <a:p>
            <a:r>
              <a:rPr lang="en-US" altLang="en-US" dirty="0"/>
              <a:t>Purpose of Database Systems</a:t>
            </a:r>
            <a:endParaRPr lang="en-US" dirty="0"/>
          </a:p>
        </p:txBody>
      </p:sp>
      <p:sp>
        <p:nvSpPr>
          <p:cNvPr id="5" name="Rectangle 4"/>
          <p:cNvSpPr/>
          <p:nvPr/>
        </p:nvSpPr>
        <p:spPr>
          <a:xfrm>
            <a:off x="8305800" y="4137343"/>
            <a:ext cx="5943600" cy="954107"/>
          </a:xfrm>
          <a:prstGeom prst="rect">
            <a:avLst/>
          </a:prstGeom>
          <a:solidFill>
            <a:schemeClr val="accent2">
              <a:lumMod val="20000"/>
              <a:lumOff val="80000"/>
            </a:schemeClr>
          </a:solidFill>
        </p:spPr>
        <p:txBody>
          <a:bodyPr wrap="square">
            <a:spAutoFit/>
          </a:bodyPr>
          <a:lstStyle/>
          <a:p>
            <a:r>
              <a:rPr lang="en-US" altLang="en-US" sz="2800" b="1" dirty="0">
                <a:solidFill>
                  <a:srgbClr val="A2424F"/>
                </a:solidFill>
                <a:latin typeface="Lato" panose="020F0502020204030203" pitchFamily="34" charset="77"/>
              </a:rPr>
              <a:t>Database systems offer solutions to all the problems mentioned above</a:t>
            </a:r>
            <a:endParaRPr lang="en-US" sz="2800" dirty="0">
              <a:solidFill>
                <a:srgbClr val="A2424F"/>
              </a:solidFill>
              <a:latin typeface="Lato" panose="020F0502020204030203" pitchFamily="34" charset="77"/>
            </a:endParaRPr>
          </a:p>
        </p:txBody>
      </p:sp>
      <p:pic>
        <p:nvPicPr>
          <p:cNvPr id="6" name="Picture 5"/>
          <p:cNvPicPr>
            <a:picLocks noChangeAspect="1"/>
          </p:cNvPicPr>
          <p:nvPr/>
        </p:nvPicPr>
        <p:blipFill>
          <a:blip r:embed="rId3"/>
          <a:stretch>
            <a:fillRect/>
          </a:stretch>
        </p:blipFill>
        <p:spPr>
          <a:xfrm>
            <a:off x="10134600" y="5296537"/>
            <a:ext cx="2070100" cy="1861191"/>
          </a:xfrm>
          <a:prstGeom prst="rect">
            <a:avLst/>
          </a:prstGeom>
        </p:spPr>
      </p:pic>
      <p:cxnSp>
        <p:nvCxnSpPr>
          <p:cNvPr id="9" name="Straight Connector 8"/>
          <p:cNvCxnSpPr/>
          <p:nvPr/>
        </p:nvCxnSpPr>
        <p:spPr bwMode="auto">
          <a:xfrm>
            <a:off x="10336305" y="6929719"/>
            <a:ext cx="990600" cy="0"/>
          </a:xfrm>
          <a:prstGeom prst="line">
            <a:avLst/>
          </a:prstGeom>
          <a:solidFill>
            <a:schemeClr val="accent1"/>
          </a:solidFill>
          <a:ln w="28575" cap="flat" cmpd="sng" algn="ctr">
            <a:solidFill>
              <a:srgbClr val="A2424F"/>
            </a:solidFill>
            <a:prstDash val="solid"/>
            <a:round/>
            <a:headEnd type="none" w="med" len="med"/>
            <a:tailEnd type="none" w="med" len="med"/>
          </a:ln>
          <a:effectLst/>
        </p:spPr>
      </p:cxnSp>
      <p:sp>
        <p:nvSpPr>
          <p:cNvPr id="10" name="TextBox 9"/>
          <p:cNvSpPr txBox="1"/>
          <p:nvPr/>
        </p:nvSpPr>
        <p:spPr>
          <a:xfrm>
            <a:off x="10170459" y="6991290"/>
            <a:ext cx="1447800" cy="400110"/>
          </a:xfrm>
          <a:prstGeom prst="rect">
            <a:avLst/>
          </a:prstGeom>
          <a:noFill/>
        </p:spPr>
        <p:txBody>
          <a:bodyPr wrap="square" rtlCol="0">
            <a:spAutoFit/>
          </a:bodyPr>
          <a:lstStyle/>
          <a:p>
            <a:r>
              <a:rPr lang="en-US" sz="2000" dirty="0"/>
              <a:t>Database,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8763000" cy="5334000"/>
          </a:xfrm>
        </p:spPr>
        <p:txBody>
          <a:bodyPr/>
          <a:lstStyle/>
          <a:p>
            <a:r>
              <a:rPr lang="en-US" sz="2800" dirty="0"/>
              <a:t>1950s and early 1960s:</a:t>
            </a:r>
          </a:p>
          <a:p>
            <a:pPr lvl="1"/>
            <a:r>
              <a:rPr lang="en-US" sz="2400" dirty="0"/>
              <a:t>Data processing using magnetic tapes for storage</a:t>
            </a:r>
          </a:p>
          <a:p>
            <a:pPr lvl="2"/>
            <a:r>
              <a:rPr lang="en-US" sz="2000" dirty="0"/>
              <a:t>Tapes provided only sequential access</a:t>
            </a:r>
          </a:p>
          <a:p>
            <a:pPr lvl="1"/>
            <a:r>
              <a:rPr lang="en-US" sz="2400" dirty="0"/>
              <a:t>Punched cards for input</a:t>
            </a:r>
          </a:p>
          <a:p>
            <a:r>
              <a:rPr lang="en-US" sz="2800" dirty="0"/>
              <a:t>Late 1960s and 1970s:</a:t>
            </a:r>
          </a:p>
          <a:p>
            <a:pPr lvl="1"/>
            <a:r>
              <a:rPr lang="en-US" sz="2400" dirty="0"/>
              <a:t>Hard disks allowed direct access to data</a:t>
            </a:r>
          </a:p>
          <a:p>
            <a:pPr lvl="1"/>
            <a:r>
              <a:rPr lang="en-US" sz="2400" dirty="0"/>
              <a:t>Network and hierarchical data models in widespread use</a:t>
            </a:r>
          </a:p>
          <a:p>
            <a:pPr lvl="1"/>
            <a:r>
              <a:rPr lang="en-US" sz="2400" b="1" dirty="0"/>
              <a:t>Ted Codd </a:t>
            </a:r>
            <a:r>
              <a:rPr lang="en-US" sz="2400" dirty="0"/>
              <a:t>defines the </a:t>
            </a:r>
            <a:r>
              <a:rPr lang="en-US" sz="2400" dirty="0">
                <a:solidFill>
                  <a:srgbClr val="A2424F"/>
                </a:solidFill>
              </a:rPr>
              <a:t>relational data model</a:t>
            </a:r>
          </a:p>
          <a:p>
            <a:pPr lvl="2"/>
            <a:r>
              <a:rPr lang="en-US" sz="2000" dirty="0"/>
              <a:t>Would win the ACM Turing Award for this work</a:t>
            </a:r>
          </a:p>
          <a:p>
            <a:pPr lvl="2"/>
            <a:r>
              <a:rPr lang="en-US" sz="2000" dirty="0"/>
              <a:t>IBM Research begins System R prototype</a:t>
            </a:r>
          </a:p>
          <a:p>
            <a:pPr lvl="2"/>
            <a:r>
              <a:rPr lang="en-US" sz="2000" dirty="0"/>
              <a:t>UC Berkeley (Michael </a:t>
            </a:r>
            <a:r>
              <a:rPr lang="en-US" sz="2000" dirty="0" err="1"/>
              <a:t>Stonebraker</a:t>
            </a:r>
            <a:r>
              <a:rPr lang="en-US" sz="2000" dirty="0"/>
              <a:t>) begins Ingres prototype</a:t>
            </a:r>
          </a:p>
          <a:p>
            <a:pPr lvl="2"/>
            <a:r>
              <a:rPr lang="en-US" sz="2000" dirty="0">
                <a:solidFill>
                  <a:srgbClr val="A2424F"/>
                </a:solidFill>
              </a:rPr>
              <a:t>Oracle</a:t>
            </a:r>
            <a:r>
              <a:rPr lang="en-US" sz="2000" dirty="0"/>
              <a:t> releases first commercial relational database</a:t>
            </a:r>
          </a:p>
          <a:p>
            <a:pPr lvl="1"/>
            <a:r>
              <a:rPr lang="en-US" sz="2400" dirty="0"/>
              <a:t>High-performance (for the era) transaction processing</a:t>
            </a:r>
          </a:p>
        </p:txBody>
      </p:sp>
      <p:sp>
        <p:nvSpPr>
          <p:cNvPr id="3" name="Title 2"/>
          <p:cNvSpPr>
            <a:spLocks noGrp="1"/>
          </p:cNvSpPr>
          <p:nvPr>
            <p:ph type="title"/>
          </p:nvPr>
        </p:nvSpPr>
        <p:spPr/>
        <p:txBody>
          <a:bodyPr/>
          <a:lstStyle/>
          <a:p>
            <a:r>
              <a:rPr lang="en-US" dirty="0"/>
              <a:t>A Bit of History</a:t>
            </a:r>
          </a:p>
        </p:txBody>
      </p:sp>
      <p:pic>
        <p:nvPicPr>
          <p:cNvPr id="1026" name="Picture 2" descr="Magnetic Tape for Data | Museum of Obsolete 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400" y="1905000"/>
            <a:ext cx="250507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D Blue 500GB Mobile Hard Disk Drive - 5400 RPM SATA 6 Gb/s 7.0 MM 2.5 Inch  - WD5000LPVX: Internal Hard Drives: Amazon.com.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9000" y="441960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Bit of History</a:t>
            </a:r>
          </a:p>
        </p:txBody>
      </p:sp>
      <p:pic>
        <p:nvPicPr>
          <p:cNvPr id="4" name="Image 3" descr="Ted_Codd.png"/>
          <p:cNvPicPr>
            <a:picLocks noChangeAspect="1"/>
          </p:cNvPicPr>
          <p:nvPr/>
        </p:nvPicPr>
        <p:blipFill>
          <a:blip r:embed="rId3" cstate="print"/>
          <a:stretch>
            <a:fillRect/>
          </a:stretch>
        </p:blipFill>
        <p:spPr>
          <a:xfrm>
            <a:off x="1828799" y="2300804"/>
            <a:ext cx="2985925" cy="3947596"/>
          </a:xfrm>
          <a:prstGeom prst="rect">
            <a:avLst/>
          </a:prstGeom>
        </p:spPr>
      </p:pic>
      <p:sp>
        <p:nvSpPr>
          <p:cNvPr id="5" name="矩形 7"/>
          <p:cNvSpPr/>
          <p:nvPr/>
        </p:nvSpPr>
        <p:spPr>
          <a:xfrm>
            <a:off x="5881619" y="6248400"/>
            <a:ext cx="7742825" cy="707886"/>
          </a:xfrm>
          <a:prstGeom prst="rect">
            <a:avLst/>
          </a:prstGeom>
        </p:spPr>
        <p:txBody>
          <a:bodyPr wrap="none">
            <a:spAutoFit/>
          </a:bodyPr>
          <a:lstStyle/>
          <a:p>
            <a:r>
              <a:rPr lang="en-US" altLang="zh-CN" sz="2000" dirty="0">
                <a:latin typeface="Lato" panose="020F0502020204030203" pitchFamily="34" charset="77"/>
              </a:rPr>
              <a:t>E.</a:t>
            </a:r>
            <a:r>
              <a:rPr lang="zh-CN" altLang="en-US" sz="2000" dirty="0">
                <a:latin typeface="Lato" panose="020F0502020204030203" pitchFamily="34" charset="77"/>
              </a:rPr>
              <a:t> </a:t>
            </a:r>
            <a:r>
              <a:rPr lang="en-US" altLang="zh-CN" sz="2000" dirty="0">
                <a:latin typeface="Lato" panose="020F0502020204030203" pitchFamily="34" charset="77"/>
              </a:rPr>
              <a:t>F.</a:t>
            </a:r>
            <a:r>
              <a:rPr lang="zh-CN" altLang="en-US" sz="2000" dirty="0">
                <a:latin typeface="Lato" panose="020F0502020204030203" pitchFamily="34" charset="77"/>
              </a:rPr>
              <a:t> </a:t>
            </a:r>
            <a:r>
              <a:rPr lang="en-US" altLang="zh-CN" sz="2000" dirty="0">
                <a:latin typeface="Lato" panose="020F0502020204030203" pitchFamily="34" charset="77"/>
              </a:rPr>
              <a:t>Codd,</a:t>
            </a:r>
            <a:r>
              <a:rPr lang="zh-CN" altLang="en-US" sz="2000" dirty="0">
                <a:latin typeface="Lato" panose="020F0502020204030203" pitchFamily="34" charset="77"/>
              </a:rPr>
              <a:t> A Relational Model of Data for Large Shared Data Bank</a:t>
            </a:r>
            <a:r>
              <a:rPr lang="en-US" altLang="zh-CN" sz="2000" dirty="0">
                <a:latin typeface="Lato" panose="020F0502020204030203" pitchFamily="34" charset="77"/>
              </a:rPr>
              <a:t>s, </a:t>
            </a:r>
          </a:p>
          <a:p>
            <a:r>
              <a:rPr lang="en-US" altLang="zh-CN" sz="2000" dirty="0">
                <a:latin typeface="Lato" panose="020F0502020204030203" pitchFamily="34" charset="77"/>
              </a:rPr>
              <a:t>Information Retrieval, June, 1970</a:t>
            </a:r>
            <a:endParaRPr lang="zh-CN" altLang="en-US" sz="2000" dirty="0">
              <a:latin typeface="Lato" panose="020F0502020204030203" pitchFamily="34" charset="77"/>
            </a:endParaRPr>
          </a:p>
        </p:txBody>
      </p:sp>
      <p:pic>
        <p:nvPicPr>
          <p:cNvPr id="6" name="图片 6"/>
          <p:cNvPicPr>
            <a:picLocks noChangeAspect="1"/>
          </p:cNvPicPr>
          <p:nvPr/>
        </p:nvPicPr>
        <p:blipFill>
          <a:blip r:embed="rId4"/>
          <a:stretch>
            <a:fillRect/>
          </a:stretch>
        </p:blipFill>
        <p:spPr>
          <a:xfrm>
            <a:off x="5791200" y="685800"/>
            <a:ext cx="7923665" cy="5357296"/>
          </a:xfrm>
          <a:prstGeom prst="rect">
            <a:avLst/>
          </a:prstGeom>
        </p:spPr>
      </p:pic>
      <p:sp>
        <p:nvSpPr>
          <p:cNvPr id="7" name="ZoneTexte 4"/>
          <p:cNvSpPr txBox="1"/>
          <p:nvPr/>
        </p:nvSpPr>
        <p:spPr>
          <a:xfrm>
            <a:off x="1142903" y="6248400"/>
            <a:ext cx="4357718" cy="1384995"/>
          </a:xfrm>
          <a:prstGeom prst="rect">
            <a:avLst/>
          </a:prstGeom>
          <a:noFill/>
        </p:spPr>
        <p:txBody>
          <a:bodyPr wrap="square" rtlCol="0">
            <a:spAutoFit/>
          </a:bodyPr>
          <a:lstStyle/>
          <a:p>
            <a:pPr algn="ctr"/>
            <a:r>
              <a:rPr lang="fr-FR" sz="2800" b="1" dirty="0">
                <a:solidFill>
                  <a:srgbClr val="000000"/>
                </a:solidFill>
                <a:latin typeface="Lato" panose="020F0502020204030203" pitchFamily="34" charset="77"/>
              </a:rPr>
              <a:t>Edgar F. </a:t>
            </a:r>
            <a:r>
              <a:rPr lang="en-US" sz="2800" b="1" dirty="0">
                <a:solidFill>
                  <a:srgbClr val="000000"/>
                </a:solidFill>
                <a:latin typeface="Lato" panose="020F0502020204030203" pitchFamily="34" charset="77"/>
              </a:rPr>
              <a:t>“Ted” </a:t>
            </a:r>
            <a:r>
              <a:rPr lang="fr-FR" sz="2800" b="1" dirty="0" err="1">
                <a:solidFill>
                  <a:srgbClr val="000000"/>
                </a:solidFill>
                <a:latin typeface="Lato" panose="020F0502020204030203" pitchFamily="34" charset="77"/>
              </a:rPr>
              <a:t>Codd</a:t>
            </a:r>
            <a:endParaRPr lang="fr-FR" sz="2800" b="1" dirty="0">
              <a:solidFill>
                <a:srgbClr val="000000"/>
              </a:solidFill>
              <a:latin typeface="Lato" panose="020F0502020204030203" pitchFamily="34" charset="77"/>
            </a:endParaRPr>
          </a:p>
          <a:p>
            <a:pPr algn="ctr"/>
            <a:r>
              <a:rPr lang="fr-FR" sz="2800" b="1" dirty="0">
                <a:solidFill>
                  <a:srgbClr val="000000"/>
                </a:solidFill>
                <a:latin typeface="Lato" panose="020F0502020204030203" pitchFamily="34" charset="77"/>
              </a:rPr>
              <a:t>1923 – 2003</a:t>
            </a:r>
          </a:p>
          <a:p>
            <a:pPr algn="ctr"/>
            <a:r>
              <a:rPr lang="fr-FR" sz="2800" dirty="0">
                <a:solidFill>
                  <a:srgbClr val="A2424F"/>
                </a:solidFill>
                <a:latin typeface="Lato" panose="020F0502020204030203" pitchFamily="34" charset="77"/>
              </a:rPr>
              <a:t>Turing </a:t>
            </a:r>
            <a:r>
              <a:rPr lang="fr-FR" sz="2800" dirty="0" err="1">
                <a:solidFill>
                  <a:srgbClr val="A2424F"/>
                </a:solidFill>
                <a:latin typeface="Lato" panose="020F0502020204030203" pitchFamily="34" charset="77"/>
              </a:rPr>
              <a:t>Award</a:t>
            </a:r>
            <a:r>
              <a:rPr lang="fr-FR" sz="2800" dirty="0">
                <a:solidFill>
                  <a:srgbClr val="A2424F"/>
                </a:solidFill>
                <a:latin typeface="Lato" panose="020F0502020204030203" pitchFamily="34" charset="77"/>
              </a:rPr>
              <a:t> 1981</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1980s:</a:t>
            </a:r>
          </a:p>
          <a:p>
            <a:pPr lvl="1"/>
            <a:r>
              <a:rPr lang="en-US" dirty="0"/>
              <a:t>Research relational prototypes evolve into commercial systems</a:t>
            </a:r>
          </a:p>
          <a:p>
            <a:pPr lvl="2"/>
            <a:r>
              <a:rPr lang="en-US" dirty="0">
                <a:solidFill>
                  <a:srgbClr val="A2424F"/>
                </a:solidFill>
              </a:rPr>
              <a:t>SQL</a:t>
            </a:r>
            <a:r>
              <a:rPr lang="en-US" dirty="0"/>
              <a:t> becomes industrial standard</a:t>
            </a:r>
          </a:p>
          <a:p>
            <a:pPr lvl="1"/>
            <a:r>
              <a:rPr lang="en-US" dirty="0"/>
              <a:t>Parallel and distributed database systems</a:t>
            </a:r>
          </a:p>
          <a:p>
            <a:pPr lvl="2"/>
            <a:r>
              <a:rPr lang="en-US" dirty="0"/>
              <a:t>Wisconsin, IBM, Teradata</a:t>
            </a:r>
          </a:p>
          <a:p>
            <a:pPr lvl="1"/>
            <a:r>
              <a:rPr lang="en-US" dirty="0"/>
              <a:t>Object-oriented database systems</a:t>
            </a:r>
          </a:p>
          <a:p>
            <a:r>
              <a:rPr lang="en-US" dirty="0"/>
              <a:t>1990s:</a:t>
            </a:r>
          </a:p>
          <a:p>
            <a:pPr lvl="1"/>
            <a:r>
              <a:rPr lang="en-US" dirty="0"/>
              <a:t>Large </a:t>
            </a:r>
            <a:r>
              <a:rPr lang="en-US" dirty="0">
                <a:solidFill>
                  <a:srgbClr val="A2424F"/>
                </a:solidFill>
              </a:rPr>
              <a:t>decision support</a:t>
            </a:r>
            <a:r>
              <a:rPr lang="en-US" dirty="0"/>
              <a:t> and </a:t>
            </a:r>
            <a:r>
              <a:rPr lang="en-US" dirty="0">
                <a:solidFill>
                  <a:srgbClr val="A2424F"/>
                </a:solidFill>
              </a:rPr>
              <a:t>data-mining applications</a:t>
            </a:r>
          </a:p>
          <a:p>
            <a:pPr lvl="1"/>
            <a:r>
              <a:rPr lang="en-US" dirty="0"/>
              <a:t>Large multi-terabyte data warehouses</a:t>
            </a:r>
          </a:p>
          <a:p>
            <a:pPr lvl="1"/>
            <a:r>
              <a:rPr lang="en-US" dirty="0"/>
              <a:t>Emergence of Web commerce</a:t>
            </a:r>
          </a:p>
          <a:p>
            <a:endParaRPr lang="en-US" dirty="0"/>
          </a:p>
        </p:txBody>
      </p:sp>
      <p:sp>
        <p:nvSpPr>
          <p:cNvPr id="3" name="Title 2"/>
          <p:cNvSpPr>
            <a:spLocks noGrp="1"/>
          </p:cNvSpPr>
          <p:nvPr>
            <p:ph type="title"/>
          </p:nvPr>
        </p:nvSpPr>
        <p:spPr/>
        <p:txBody>
          <a:bodyPr/>
          <a:lstStyle/>
          <a:p>
            <a:r>
              <a:rPr lang="en-US" dirty="0"/>
              <a:t>A Bit of History</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2000s</a:t>
            </a:r>
          </a:p>
          <a:p>
            <a:pPr lvl="1"/>
            <a:r>
              <a:rPr lang="en-US" dirty="0"/>
              <a:t>Big data storage systems</a:t>
            </a:r>
          </a:p>
          <a:p>
            <a:pPr lvl="2"/>
            <a:r>
              <a:rPr lang="en-US" dirty="0"/>
              <a:t>Google </a:t>
            </a:r>
            <a:r>
              <a:rPr lang="en-US" dirty="0" err="1"/>
              <a:t>BigTable</a:t>
            </a:r>
            <a:r>
              <a:rPr lang="en-US" dirty="0"/>
              <a:t>, Yahoo </a:t>
            </a:r>
            <a:r>
              <a:rPr lang="en-US" dirty="0" err="1"/>
              <a:t>PNuts</a:t>
            </a:r>
            <a:r>
              <a:rPr lang="en-US" dirty="0"/>
              <a:t>, Amazon, </a:t>
            </a:r>
          </a:p>
          <a:p>
            <a:pPr lvl="2"/>
            <a:r>
              <a:rPr lang="en-US" dirty="0"/>
              <a:t>“NoSQL” systems.</a:t>
            </a:r>
          </a:p>
          <a:p>
            <a:pPr lvl="1"/>
            <a:r>
              <a:rPr lang="en-US" dirty="0"/>
              <a:t>Big data analysis: beyond SQL</a:t>
            </a:r>
          </a:p>
          <a:p>
            <a:pPr lvl="2"/>
            <a:r>
              <a:rPr lang="en-US" dirty="0"/>
              <a:t>Map reduce </a:t>
            </a:r>
          </a:p>
          <a:p>
            <a:r>
              <a:rPr lang="en-US" dirty="0"/>
              <a:t>2010s</a:t>
            </a:r>
          </a:p>
          <a:p>
            <a:pPr lvl="1"/>
            <a:r>
              <a:rPr lang="en-US" dirty="0"/>
              <a:t>SQL reloaded</a:t>
            </a:r>
          </a:p>
          <a:p>
            <a:pPr lvl="2"/>
            <a:r>
              <a:rPr lang="en-US" dirty="0"/>
              <a:t>SQL front end to Map Reduce systems</a:t>
            </a:r>
          </a:p>
          <a:p>
            <a:pPr lvl="2"/>
            <a:r>
              <a:rPr lang="en-US" dirty="0"/>
              <a:t>Massively parallel database systems</a:t>
            </a:r>
          </a:p>
          <a:p>
            <a:pPr lvl="2"/>
            <a:r>
              <a:rPr lang="en-US" dirty="0"/>
              <a:t>Multi-core in-memory databases</a:t>
            </a:r>
          </a:p>
          <a:p>
            <a:endParaRPr lang="en-US" dirty="0"/>
          </a:p>
        </p:txBody>
      </p:sp>
      <p:sp>
        <p:nvSpPr>
          <p:cNvPr id="3" name="Title 2"/>
          <p:cNvSpPr>
            <a:spLocks noGrp="1"/>
          </p:cNvSpPr>
          <p:nvPr>
            <p:ph type="title"/>
          </p:nvPr>
        </p:nvSpPr>
        <p:spPr/>
        <p:txBody>
          <a:bodyPr/>
          <a:lstStyle/>
          <a:p>
            <a:r>
              <a:rPr lang="en-US" dirty="0"/>
              <a:t>A Bit of History</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6934200" cy="5334000"/>
          </a:xfrm>
        </p:spPr>
        <p:txBody>
          <a:bodyPr/>
          <a:lstStyle/>
          <a:p>
            <a:r>
              <a:rPr lang="en-US" dirty="0"/>
              <a:t>Based on the relational model of data</a:t>
            </a:r>
          </a:p>
          <a:p>
            <a:pPr lvl="1"/>
            <a:r>
              <a:rPr lang="en-US" dirty="0"/>
              <a:t>Organizes data into one or more tables</a:t>
            </a:r>
          </a:p>
          <a:p>
            <a:pPr lvl="1"/>
            <a:r>
              <a:rPr lang="en-US" dirty="0"/>
              <a:t>Rows are also called records or tuples</a:t>
            </a:r>
          </a:p>
          <a:p>
            <a:pPr lvl="1"/>
            <a:r>
              <a:rPr lang="en-US" dirty="0"/>
              <a:t>Columns are also called attributes</a:t>
            </a:r>
          </a:p>
          <a:p>
            <a:endParaRPr lang="en-US" dirty="0"/>
          </a:p>
        </p:txBody>
      </p:sp>
      <p:sp>
        <p:nvSpPr>
          <p:cNvPr id="3" name="Title 2"/>
          <p:cNvSpPr>
            <a:spLocks noGrp="1"/>
          </p:cNvSpPr>
          <p:nvPr>
            <p:ph type="title"/>
          </p:nvPr>
        </p:nvSpPr>
        <p:spPr/>
        <p:txBody>
          <a:bodyPr/>
          <a:lstStyle/>
          <a:p>
            <a:r>
              <a:rPr lang="en-US" altLang="zh-CN" dirty="0"/>
              <a:t>Relational Database</a:t>
            </a:r>
            <a:endParaRPr lang="en-US" dirty="0"/>
          </a:p>
        </p:txBody>
      </p:sp>
      <p:grpSp>
        <p:nvGrpSpPr>
          <p:cNvPr id="19" name="Group 18"/>
          <p:cNvGrpSpPr/>
          <p:nvPr/>
        </p:nvGrpSpPr>
        <p:grpSpPr>
          <a:xfrm>
            <a:off x="7467600" y="1752600"/>
            <a:ext cx="6995633" cy="5935401"/>
            <a:chOff x="8382000" y="1231275"/>
            <a:chExt cx="5244240" cy="4449442"/>
          </a:xfrm>
        </p:grpSpPr>
        <p:sp>
          <p:nvSpPr>
            <p:cNvPr id="12" name="Line 31"/>
            <p:cNvSpPr>
              <a:spLocks noChangeShapeType="1"/>
            </p:cNvSpPr>
            <p:nvPr/>
          </p:nvSpPr>
          <p:spPr bwMode="auto">
            <a:xfrm flipH="1">
              <a:off x="11608610" y="1588389"/>
              <a:ext cx="642938" cy="47863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13" name="Text Box 32"/>
            <p:cNvSpPr txBox="1">
              <a:spLocks noChangeArrowheads="1"/>
            </p:cNvSpPr>
            <p:nvPr/>
          </p:nvSpPr>
          <p:spPr bwMode="auto">
            <a:xfrm>
              <a:off x="10768701" y="1231275"/>
              <a:ext cx="2322755" cy="34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400" dirty="0">
                  <a:latin typeface="Lato" panose="020F0502020204030203" pitchFamily="34" charset="77"/>
                </a:rPr>
                <a:t>Columns (Attributes)</a:t>
              </a:r>
              <a:endParaRPr lang="en-US" altLang="en-US" sz="1800" dirty="0">
                <a:latin typeface="Lato" panose="020F0502020204030203" pitchFamily="34" charset="77"/>
              </a:endParaRPr>
            </a:p>
          </p:txBody>
        </p:sp>
        <p:sp>
          <p:nvSpPr>
            <p:cNvPr id="14" name="Line 33"/>
            <p:cNvSpPr>
              <a:spLocks noChangeShapeType="1"/>
            </p:cNvSpPr>
            <p:nvPr/>
          </p:nvSpPr>
          <p:spPr bwMode="auto">
            <a:xfrm flipH="1">
              <a:off x="10872280" y="1585435"/>
              <a:ext cx="1132285" cy="46791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15" name="Text Box 38"/>
            <p:cNvSpPr txBox="1">
              <a:spLocks noChangeArrowheads="1"/>
            </p:cNvSpPr>
            <p:nvPr/>
          </p:nvSpPr>
          <p:spPr bwMode="auto">
            <a:xfrm>
              <a:off x="12601641" y="2595315"/>
              <a:ext cx="1024599" cy="622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400" dirty="0">
                  <a:latin typeface="Lato" panose="020F0502020204030203" pitchFamily="34" charset="77"/>
                </a:rPr>
                <a:t>Rows</a:t>
              </a:r>
            </a:p>
            <a:p>
              <a:r>
                <a:rPr lang="en-US" altLang="en-US" sz="2400" dirty="0">
                  <a:latin typeface="Lato" panose="020F0502020204030203" pitchFamily="34" charset="77"/>
                </a:rPr>
                <a:t>(Tuples)</a:t>
              </a:r>
            </a:p>
          </p:txBody>
        </p:sp>
        <p:sp>
          <p:nvSpPr>
            <p:cNvPr id="16" name="Line 39"/>
            <p:cNvSpPr>
              <a:spLocks noChangeShapeType="1"/>
            </p:cNvSpPr>
            <p:nvPr/>
          </p:nvSpPr>
          <p:spPr bwMode="auto">
            <a:xfrm flipH="1" flipV="1">
              <a:off x="12178585" y="2567604"/>
              <a:ext cx="423056" cy="34608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sp>
          <p:nvSpPr>
            <p:cNvPr id="17" name="Line 40"/>
            <p:cNvSpPr>
              <a:spLocks noChangeShapeType="1"/>
            </p:cNvSpPr>
            <p:nvPr/>
          </p:nvSpPr>
          <p:spPr bwMode="auto">
            <a:xfrm flipH="1">
              <a:off x="12178583" y="2892545"/>
              <a:ext cx="423058" cy="110540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IN" sz="1200"/>
            </a:p>
          </p:txBody>
        </p:sp>
        <p:pic>
          <p:nvPicPr>
            <p:cNvPr id="18" name="Graphic 17"/>
            <p:cNvPicPr>
              <a:picLocks noChangeAspect="1"/>
            </p:cNvPicPr>
            <p:nvPr/>
          </p:nvPicPr>
          <p:blipFill rotWithShape="1">
            <a:blip r:embed="rId3">
              <a:extLst>
                <a:ext uri="{96DAC541-7B7A-43D3-8B79-37D633B846F1}">
                  <asvg:svgBlip xmlns:asvg="http://schemas.microsoft.com/office/drawing/2016/SVG/main" xmlns="" r:embed="rId4"/>
                </a:ext>
              </a:extLst>
            </a:blip>
            <a:srcRect b="43026"/>
            <a:stretch>
              <a:fillRect/>
            </a:stretch>
          </p:blipFill>
          <p:spPr>
            <a:xfrm>
              <a:off x="8382000" y="1981200"/>
              <a:ext cx="3869548" cy="3699517"/>
            </a:xfrm>
            <a:prstGeom prst="rect">
              <a:avLst/>
            </a:prstGeom>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6934200" cy="5334000"/>
          </a:xfrm>
        </p:spPr>
        <p:txBody>
          <a:bodyPr/>
          <a:lstStyle/>
          <a:p>
            <a:r>
              <a:rPr lang="en-US" dirty="0"/>
              <a:t>Each column stores a piece of data</a:t>
            </a:r>
          </a:p>
          <a:p>
            <a:endParaRPr lang="en-US" dirty="0"/>
          </a:p>
          <a:p>
            <a:r>
              <a:rPr lang="en-US" dirty="0"/>
              <a:t>One row represents a “known fact”:</a:t>
            </a:r>
          </a:p>
          <a:p>
            <a:pPr lvl="1"/>
            <a:r>
              <a:rPr lang="en-US" dirty="0">
                <a:solidFill>
                  <a:srgbClr val="A2424F"/>
                </a:solidFill>
              </a:rPr>
              <a:t>“Audrey Hepburn was born on 1929/05/04 and looked like this.”</a:t>
            </a:r>
          </a:p>
        </p:txBody>
      </p:sp>
      <p:sp>
        <p:nvSpPr>
          <p:cNvPr id="3" name="Title 2"/>
          <p:cNvSpPr>
            <a:spLocks noGrp="1"/>
          </p:cNvSpPr>
          <p:nvPr>
            <p:ph type="title"/>
          </p:nvPr>
        </p:nvSpPr>
        <p:spPr/>
        <p:txBody>
          <a:bodyPr/>
          <a:lstStyle/>
          <a:p>
            <a:r>
              <a:rPr lang="en-US" altLang="zh-CN" dirty="0"/>
              <a:t>Relational Database</a:t>
            </a:r>
            <a:endParaRPr lang="en-US" dirty="0"/>
          </a:p>
        </p:txBody>
      </p:sp>
      <p:graphicFrame>
        <p:nvGraphicFramePr>
          <p:cNvPr id="20" name="Table 20"/>
          <p:cNvGraphicFramePr>
            <a:graphicFrameLocks noGrp="1"/>
          </p:cNvGraphicFramePr>
          <p:nvPr/>
        </p:nvGraphicFramePr>
        <p:xfrm>
          <a:off x="7742784" y="1981200"/>
          <a:ext cx="6049416" cy="2406021"/>
        </p:xfrm>
        <a:graphic>
          <a:graphicData uri="http://schemas.openxmlformats.org/drawingml/2006/table">
            <a:tbl>
              <a:tblPr firstRow="1" bandRow="1">
                <a:tableStyleId>{9D7B26C5-4107-4FEC-AEDC-1716B250A1EF}</a:tableStyleId>
              </a:tblPr>
              <a:tblGrid>
                <a:gridCol w="1335883">
                  <a:extLst>
                    <a:ext uri="{9D8B030D-6E8A-4147-A177-3AD203B41FA5}">
                      <a16:colId xmlns:a16="http://schemas.microsoft.com/office/drawing/2014/main" val="20000"/>
                    </a:ext>
                  </a:extLst>
                </a:gridCol>
                <a:gridCol w="142101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92323">
                  <a:extLst>
                    <a:ext uri="{9D8B030D-6E8A-4147-A177-3AD203B41FA5}">
                      <a16:colId xmlns:a16="http://schemas.microsoft.com/office/drawing/2014/main" val="20003"/>
                    </a:ext>
                  </a:extLst>
                </a:gridCol>
              </a:tblGrid>
              <a:tr h="812581">
                <a:tc>
                  <a:txBody>
                    <a:bodyPr/>
                    <a:lstStyle/>
                    <a:p>
                      <a:r>
                        <a:rPr lang="en-US" sz="2000" b="1" dirty="0">
                          <a:solidFill>
                            <a:srgbClr val="A2424F"/>
                          </a:solidFill>
                        </a:rPr>
                        <a:t>Surname</a:t>
                      </a:r>
                      <a:endParaRPr lang="en-US" sz="2000" b="1" dirty="0">
                        <a:solidFill>
                          <a:srgbClr val="A2424F"/>
                        </a:solidFill>
                        <a:latin typeface="Lato" panose="020F0502020204030203" pitchFamily="34" charset="77"/>
                      </a:endParaRPr>
                    </a:p>
                  </a:txBody>
                  <a:tcPr/>
                </a:tc>
                <a:tc>
                  <a:txBody>
                    <a:bodyPr/>
                    <a:lstStyle/>
                    <a:p>
                      <a:r>
                        <a:rPr lang="en-US" sz="2000" b="1" dirty="0">
                          <a:solidFill>
                            <a:srgbClr val="A2424F"/>
                          </a:solidFill>
                        </a:rPr>
                        <a:t>Firstname</a:t>
                      </a:r>
                      <a:endParaRPr lang="en-US" sz="2000" b="1" dirty="0">
                        <a:solidFill>
                          <a:srgbClr val="A2424F"/>
                        </a:solidFill>
                        <a:latin typeface="Lato" panose="020F0502020204030203" pitchFamily="34" charset="77"/>
                      </a:endParaRPr>
                    </a:p>
                  </a:txBody>
                  <a:tcPr/>
                </a:tc>
                <a:tc>
                  <a:txBody>
                    <a:bodyPr/>
                    <a:lstStyle/>
                    <a:p>
                      <a:r>
                        <a:rPr lang="en-US" sz="2000" b="1" dirty="0">
                          <a:solidFill>
                            <a:srgbClr val="A2424F"/>
                          </a:solidFill>
                        </a:rPr>
                        <a:t>Birthdate</a:t>
                      </a:r>
                      <a:endParaRPr lang="en-US" sz="2000" b="1" dirty="0">
                        <a:solidFill>
                          <a:srgbClr val="A2424F"/>
                        </a:solidFill>
                        <a:latin typeface="Lato" panose="020F0502020204030203" pitchFamily="34" charset="77"/>
                      </a:endParaRPr>
                    </a:p>
                  </a:txBody>
                  <a:tcPr/>
                </a:tc>
                <a:tc>
                  <a:txBody>
                    <a:bodyPr/>
                    <a:lstStyle/>
                    <a:p>
                      <a:r>
                        <a:rPr lang="en-US" sz="2000" b="1" dirty="0">
                          <a:solidFill>
                            <a:srgbClr val="A2424F"/>
                          </a:solidFill>
                          <a:latin typeface="Lato" panose="020F0502020204030203" pitchFamily="34" charset="77"/>
                        </a:rPr>
                        <a:t>Picture</a:t>
                      </a:r>
                    </a:p>
                  </a:txBody>
                  <a:tcPr/>
                </a:tc>
                <a:extLst>
                  <a:ext uri="{0D108BD9-81ED-4DB2-BD59-A6C34878D82A}">
                    <a16:rowId xmlns:a16="http://schemas.microsoft.com/office/drawing/2014/main" val="10000"/>
                  </a:ext>
                </a:extLst>
              </a:tr>
              <a:tr h="1593440">
                <a:tc>
                  <a:txBody>
                    <a:bodyPr/>
                    <a:lstStyle/>
                    <a:p>
                      <a:r>
                        <a:rPr lang="fr-FR" sz="2000" b="0" dirty="0">
                          <a:solidFill>
                            <a:srgbClr val="000000"/>
                          </a:solidFill>
                        </a:rPr>
                        <a:t>Hepburn</a:t>
                      </a:r>
                      <a:endParaRPr lang="en-US" sz="2000" b="0" dirty="0">
                        <a:latin typeface="Lato" panose="020F0502020204030203" pitchFamily="34" charset="77"/>
                      </a:endParaRPr>
                    </a:p>
                  </a:txBody>
                  <a:tcPr/>
                </a:tc>
                <a:tc>
                  <a:txBody>
                    <a:bodyPr/>
                    <a:lstStyle/>
                    <a:p>
                      <a:r>
                        <a:rPr lang="fr-FR" sz="2000" b="0" dirty="0">
                          <a:solidFill>
                            <a:srgbClr val="000000"/>
                          </a:solidFill>
                        </a:rPr>
                        <a:t>Audrey</a:t>
                      </a:r>
                      <a:endParaRPr lang="en-US" sz="2000" b="0" dirty="0">
                        <a:latin typeface="Lato" panose="020F0502020204030203" pitchFamily="34" charset="77"/>
                      </a:endParaRPr>
                    </a:p>
                  </a:txBody>
                  <a:tcPr/>
                </a:tc>
                <a:tc>
                  <a:txBody>
                    <a:bodyPr/>
                    <a:lstStyle/>
                    <a:p>
                      <a:r>
                        <a:rPr lang="fr-FR" sz="2000" b="0" dirty="0">
                          <a:solidFill>
                            <a:srgbClr val="000000"/>
                          </a:solidFill>
                        </a:rPr>
                        <a:t>4-May-1929</a:t>
                      </a:r>
                      <a:endParaRPr lang="en-US" sz="2000" b="0" dirty="0">
                        <a:latin typeface="Lato" panose="020F0502020204030203" pitchFamily="34" charset="77"/>
                      </a:endParaRPr>
                    </a:p>
                  </a:txBody>
                  <a:tcPr/>
                </a:tc>
                <a:tc>
                  <a:txBody>
                    <a:bodyPr/>
                    <a:lstStyle/>
                    <a:p>
                      <a:endParaRPr lang="en-US" sz="2000" b="0" dirty="0">
                        <a:latin typeface="Lato" panose="020F0502020204030203" pitchFamily="34" charset="77"/>
                      </a:endParaRPr>
                    </a:p>
                  </a:txBody>
                  <a:tcPr/>
                </a:tc>
                <a:extLst>
                  <a:ext uri="{0D108BD9-81ED-4DB2-BD59-A6C34878D82A}">
                    <a16:rowId xmlns:a16="http://schemas.microsoft.com/office/drawing/2014/main" val="10001"/>
                  </a:ext>
                </a:extLst>
              </a:tr>
            </a:tbl>
          </a:graphicData>
        </a:graphic>
      </p:graphicFrame>
      <p:pic>
        <p:nvPicPr>
          <p:cNvPr id="21" name="Image 12" descr="Audrey_Hepburn_Public_Domain_3.jpg"/>
          <p:cNvPicPr>
            <a:picLocks noChangeAspect="1"/>
          </p:cNvPicPr>
          <p:nvPr/>
        </p:nvPicPr>
        <p:blipFill>
          <a:blip r:embed="rId3" cstate="print"/>
          <a:stretch>
            <a:fillRect/>
          </a:stretch>
        </p:blipFill>
        <p:spPr>
          <a:xfrm>
            <a:off x="12192000" y="2839923"/>
            <a:ext cx="1200887" cy="14745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6934200" cy="5334000"/>
          </a:xfrm>
        </p:spPr>
        <p:txBody>
          <a:bodyPr/>
          <a:lstStyle/>
          <a:p>
            <a:r>
              <a:rPr lang="en-US" dirty="0"/>
              <a:t>Each column stores a piece of data</a:t>
            </a:r>
          </a:p>
          <a:p>
            <a:endParaRPr lang="en-US" dirty="0"/>
          </a:p>
          <a:p>
            <a:r>
              <a:rPr lang="en-US" dirty="0"/>
              <a:t>One row represents a “known fact”:</a:t>
            </a:r>
          </a:p>
          <a:p>
            <a:pPr lvl="1"/>
            <a:r>
              <a:rPr lang="en-US" dirty="0">
                <a:solidFill>
                  <a:srgbClr val="A2424F"/>
                </a:solidFill>
              </a:rPr>
              <a:t>“Audrey Hepburn was born on 1929/05/04 and looked like this.”</a:t>
            </a:r>
          </a:p>
          <a:p>
            <a:pPr lvl="1"/>
            <a:endParaRPr lang="en-US" dirty="0">
              <a:solidFill>
                <a:srgbClr val="A2424F"/>
              </a:solidFill>
            </a:endParaRPr>
          </a:p>
          <a:p>
            <a:r>
              <a:rPr lang="en-US" dirty="0"/>
              <a:t>All the pieces of data in a row are </a:t>
            </a:r>
            <a:r>
              <a:rPr lang="en-US" u="sng" dirty="0"/>
              <a:t>related</a:t>
            </a:r>
            <a:r>
              <a:rPr lang="en-US" dirty="0"/>
              <a:t>, hence "</a:t>
            </a:r>
            <a:r>
              <a:rPr lang="en-US" b="1" dirty="0">
                <a:solidFill>
                  <a:srgbClr val="A2424F"/>
                </a:solidFill>
              </a:rPr>
              <a:t>relational</a:t>
            </a:r>
            <a:r>
              <a:rPr lang="en-US" dirty="0"/>
              <a:t>".</a:t>
            </a:r>
          </a:p>
          <a:p>
            <a:endParaRPr lang="en-US" dirty="0">
              <a:solidFill>
                <a:srgbClr val="A2424F"/>
              </a:solidFill>
            </a:endParaRPr>
          </a:p>
        </p:txBody>
      </p:sp>
      <p:sp>
        <p:nvSpPr>
          <p:cNvPr id="3" name="Title 2"/>
          <p:cNvSpPr>
            <a:spLocks noGrp="1"/>
          </p:cNvSpPr>
          <p:nvPr>
            <p:ph type="title"/>
          </p:nvPr>
        </p:nvSpPr>
        <p:spPr/>
        <p:txBody>
          <a:bodyPr/>
          <a:lstStyle/>
          <a:p>
            <a:r>
              <a:rPr lang="en-US" altLang="zh-CN" dirty="0"/>
              <a:t>Relational Database</a:t>
            </a:r>
            <a:endParaRPr lang="en-US" dirty="0"/>
          </a:p>
        </p:txBody>
      </p:sp>
      <p:graphicFrame>
        <p:nvGraphicFramePr>
          <p:cNvPr id="20" name="Table 20"/>
          <p:cNvGraphicFramePr>
            <a:graphicFrameLocks noGrp="1"/>
          </p:cNvGraphicFramePr>
          <p:nvPr/>
        </p:nvGraphicFramePr>
        <p:xfrm>
          <a:off x="7742784" y="1981200"/>
          <a:ext cx="6049416" cy="2406021"/>
        </p:xfrm>
        <a:graphic>
          <a:graphicData uri="http://schemas.openxmlformats.org/drawingml/2006/table">
            <a:tbl>
              <a:tblPr firstRow="1" bandRow="1">
                <a:tableStyleId>{9D7B26C5-4107-4FEC-AEDC-1716B250A1EF}</a:tableStyleId>
              </a:tblPr>
              <a:tblGrid>
                <a:gridCol w="1335883">
                  <a:extLst>
                    <a:ext uri="{9D8B030D-6E8A-4147-A177-3AD203B41FA5}">
                      <a16:colId xmlns:a16="http://schemas.microsoft.com/office/drawing/2014/main" val="20000"/>
                    </a:ext>
                  </a:extLst>
                </a:gridCol>
                <a:gridCol w="142101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92323">
                  <a:extLst>
                    <a:ext uri="{9D8B030D-6E8A-4147-A177-3AD203B41FA5}">
                      <a16:colId xmlns:a16="http://schemas.microsoft.com/office/drawing/2014/main" val="20003"/>
                    </a:ext>
                  </a:extLst>
                </a:gridCol>
              </a:tblGrid>
              <a:tr h="812581">
                <a:tc>
                  <a:txBody>
                    <a:bodyPr/>
                    <a:lstStyle/>
                    <a:p>
                      <a:r>
                        <a:rPr lang="en-US" sz="2000" b="1" dirty="0">
                          <a:solidFill>
                            <a:srgbClr val="A2424F"/>
                          </a:solidFill>
                        </a:rPr>
                        <a:t>Surname</a:t>
                      </a:r>
                      <a:endParaRPr lang="en-US" sz="2000" b="1" dirty="0">
                        <a:solidFill>
                          <a:srgbClr val="A2424F"/>
                        </a:solidFill>
                        <a:latin typeface="Lato" panose="020F0502020204030203" pitchFamily="34" charset="77"/>
                      </a:endParaRPr>
                    </a:p>
                  </a:txBody>
                  <a:tcPr/>
                </a:tc>
                <a:tc>
                  <a:txBody>
                    <a:bodyPr/>
                    <a:lstStyle/>
                    <a:p>
                      <a:r>
                        <a:rPr lang="en-US" sz="2000" b="1" dirty="0">
                          <a:solidFill>
                            <a:srgbClr val="A2424F"/>
                          </a:solidFill>
                        </a:rPr>
                        <a:t>Firstname</a:t>
                      </a:r>
                      <a:endParaRPr lang="en-US" sz="2000" b="1" dirty="0">
                        <a:solidFill>
                          <a:srgbClr val="A2424F"/>
                        </a:solidFill>
                        <a:latin typeface="Lato" panose="020F0502020204030203" pitchFamily="34" charset="77"/>
                      </a:endParaRPr>
                    </a:p>
                  </a:txBody>
                  <a:tcPr/>
                </a:tc>
                <a:tc>
                  <a:txBody>
                    <a:bodyPr/>
                    <a:lstStyle/>
                    <a:p>
                      <a:r>
                        <a:rPr lang="en-US" sz="2000" b="1" dirty="0">
                          <a:solidFill>
                            <a:srgbClr val="A2424F"/>
                          </a:solidFill>
                        </a:rPr>
                        <a:t>Birthdate</a:t>
                      </a:r>
                      <a:endParaRPr lang="en-US" sz="2000" b="1" dirty="0">
                        <a:solidFill>
                          <a:srgbClr val="A2424F"/>
                        </a:solidFill>
                        <a:latin typeface="Lato" panose="020F0502020204030203" pitchFamily="34" charset="77"/>
                      </a:endParaRPr>
                    </a:p>
                  </a:txBody>
                  <a:tcPr/>
                </a:tc>
                <a:tc>
                  <a:txBody>
                    <a:bodyPr/>
                    <a:lstStyle/>
                    <a:p>
                      <a:r>
                        <a:rPr lang="en-US" sz="2000" b="1" dirty="0">
                          <a:solidFill>
                            <a:srgbClr val="A2424F"/>
                          </a:solidFill>
                          <a:latin typeface="Lato" panose="020F0502020204030203" pitchFamily="34" charset="77"/>
                        </a:rPr>
                        <a:t>Picture</a:t>
                      </a:r>
                    </a:p>
                  </a:txBody>
                  <a:tcPr/>
                </a:tc>
                <a:extLst>
                  <a:ext uri="{0D108BD9-81ED-4DB2-BD59-A6C34878D82A}">
                    <a16:rowId xmlns:a16="http://schemas.microsoft.com/office/drawing/2014/main" val="10000"/>
                  </a:ext>
                </a:extLst>
              </a:tr>
              <a:tr h="1593440">
                <a:tc>
                  <a:txBody>
                    <a:bodyPr/>
                    <a:lstStyle/>
                    <a:p>
                      <a:r>
                        <a:rPr lang="fr-FR" sz="2000" b="0" dirty="0">
                          <a:solidFill>
                            <a:srgbClr val="000000"/>
                          </a:solidFill>
                        </a:rPr>
                        <a:t>Hepburn</a:t>
                      </a:r>
                      <a:endParaRPr lang="en-US" sz="2000" b="0" dirty="0">
                        <a:latin typeface="Lato" panose="020F0502020204030203" pitchFamily="34" charset="77"/>
                      </a:endParaRPr>
                    </a:p>
                  </a:txBody>
                  <a:tcPr/>
                </a:tc>
                <a:tc>
                  <a:txBody>
                    <a:bodyPr/>
                    <a:lstStyle/>
                    <a:p>
                      <a:r>
                        <a:rPr lang="fr-FR" sz="2000" b="0" dirty="0">
                          <a:solidFill>
                            <a:srgbClr val="000000"/>
                          </a:solidFill>
                        </a:rPr>
                        <a:t>Audrey</a:t>
                      </a:r>
                      <a:endParaRPr lang="en-US" sz="2000" b="0" dirty="0">
                        <a:latin typeface="Lato" panose="020F0502020204030203" pitchFamily="34" charset="77"/>
                      </a:endParaRPr>
                    </a:p>
                  </a:txBody>
                  <a:tcPr/>
                </a:tc>
                <a:tc>
                  <a:txBody>
                    <a:bodyPr/>
                    <a:lstStyle/>
                    <a:p>
                      <a:r>
                        <a:rPr lang="fr-FR" sz="2000" b="0" dirty="0">
                          <a:solidFill>
                            <a:srgbClr val="000000"/>
                          </a:solidFill>
                        </a:rPr>
                        <a:t>4-May-1929</a:t>
                      </a:r>
                      <a:endParaRPr lang="en-US" sz="2000" b="0" dirty="0">
                        <a:latin typeface="Lato" panose="020F0502020204030203" pitchFamily="34" charset="77"/>
                      </a:endParaRPr>
                    </a:p>
                  </a:txBody>
                  <a:tcPr/>
                </a:tc>
                <a:tc>
                  <a:txBody>
                    <a:bodyPr/>
                    <a:lstStyle/>
                    <a:p>
                      <a:endParaRPr lang="en-US" sz="2000" b="0" dirty="0">
                        <a:latin typeface="Lato" panose="020F0502020204030203" pitchFamily="34" charset="77"/>
                      </a:endParaRPr>
                    </a:p>
                  </a:txBody>
                  <a:tcPr/>
                </a:tc>
                <a:extLst>
                  <a:ext uri="{0D108BD9-81ED-4DB2-BD59-A6C34878D82A}">
                    <a16:rowId xmlns:a16="http://schemas.microsoft.com/office/drawing/2014/main" val="10001"/>
                  </a:ext>
                </a:extLst>
              </a:tr>
            </a:tbl>
          </a:graphicData>
        </a:graphic>
      </p:graphicFrame>
      <p:pic>
        <p:nvPicPr>
          <p:cNvPr id="21" name="Image 12" descr="Audrey_Hepburn_Public_Domain_3.jpg"/>
          <p:cNvPicPr>
            <a:picLocks noChangeAspect="1"/>
          </p:cNvPicPr>
          <p:nvPr/>
        </p:nvPicPr>
        <p:blipFill>
          <a:blip r:embed="rId3" cstate="print"/>
          <a:stretch>
            <a:fillRect/>
          </a:stretch>
        </p:blipFill>
        <p:spPr>
          <a:xfrm>
            <a:off x="12192000" y="2839923"/>
            <a:ext cx="1200887" cy="1474578"/>
          </a:xfrm>
          <a:prstGeom prst="rect">
            <a:avLst/>
          </a:prstGeom>
        </p:spPr>
      </p:pic>
      <p:pic>
        <p:nvPicPr>
          <p:cNvPr id="22" name="Image 17" descr="hepburn.png"/>
          <p:cNvPicPr>
            <a:picLocks noChangeAspect="1"/>
          </p:cNvPicPr>
          <p:nvPr/>
        </p:nvPicPr>
        <p:blipFill>
          <a:blip r:embed="rId4" cstate="print"/>
          <a:stretch>
            <a:fillRect/>
          </a:stretch>
        </p:blipFill>
        <p:spPr>
          <a:xfrm>
            <a:off x="10210800" y="5029200"/>
            <a:ext cx="889468" cy="2682827"/>
          </a:xfrm>
          <a:prstGeom prst="rect">
            <a:avLst/>
          </a:prstGeom>
          <a:ln>
            <a:noFill/>
          </a:ln>
          <a:effectLst>
            <a:outerShdw blurRad="292100" dist="139700" dir="2700000" algn="tl" rotWithShape="0">
              <a:srgbClr val="333333">
                <a:alpha val="65000"/>
              </a:srgbClr>
            </a:outerShdw>
          </a:effectLst>
        </p:spPr>
      </p:pic>
      <p:cxnSp>
        <p:nvCxnSpPr>
          <p:cNvPr id="5" name="Straight Arrow Connector 4"/>
          <p:cNvCxnSpPr/>
          <p:nvPr/>
        </p:nvCxnSpPr>
        <p:spPr bwMode="auto">
          <a:xfrm>
            <a:off x="8305800" y="3280227"/>
            <a:ext cx="1905000" cy="2053773"/>
          </a:xfrm>
          <a:prstGeom prst="straightConnector1">
            <a:avLst/>
          </a:prstGeom>
          <a:solidFill>
            <a:schemeClr val="accent1"/>
          </a:solidFill>
          <a:ln w="28575" cap="flat" cmpd="sng" algn="ctr">
            <a:solidFill>
              <a:srgbClr val="A2424F"/>
            </a:solidFill>
            <a:prstDash val="dash"/>
            <a:round/>
            <a:headEnd type="none" w="med" len="med"/>
            <a:tailEnd type="triangle"/>
          </a:ln>
          <a:effectLst/>
        </p:spPr>
      </p:cxnSp>
      <p:cxnSp>
        <p:nvCxnSpPr>
          <p:cNvPr id="23" name="Straight Arrow Connector 22"/>
          <p:cNvCxnSpPr/>
          <p:nvPr/>
        </p:nvCxnSpPr>
        <p:spPr bwMode="auto">
          <a:xfrm>
            <a:off x="9617869" y="3227294"/>
            <a:ext cx="821531" cy="1745522"/>
          </a:xfrm>
          <a:prstGeom prst="straightConnector1">
            <a:avLst/>
          </a:prstGeom>
          <a:solidFill>
            <a:schemeClr val="accent1"/>
          </a:solidFill>
          <a:ln w="28575" cap="flat" cmpd="sng" algn="ctr">
            <a:solidFill>
              <a:srgbClr val="A2424F"/>
            </a:solidFill>
            <a:prstDash val="dash"/>
            <a:round/>
            <a:headEnd type="none" w="med" len="med"/>
            <a:tailEnd type="triangle"/>
          </a:ln>
          <a:effectLst/>
        </p:spPr>
      </p:cxnSp>
      <p:cxnSp>
        <p:nvCxnSpPr>
          <p:cNvPr id="24" name="Straight Arrow Connector 23"/>
          <p:cNvCxnSpPr/>
          <p:nvPr/>
        </p:nvCxnSpPr>
        <p:spPr bwMode="auto">
          <a:xfrm flipH="1">
            <a:off x="10972800" y="3280227"/>
            <a:ext cx="381000" cy="1544097"/>
          </a:xfrm>
          <a:prstGeom prst="straightConnector1">
            <a:avLst/>
          </a:prstGeom>
          <a:solidFill>
            <a:schemeClr val="accent1"/>
          </a:solidFill>
          <a:ln w="28575" cap="flat" cmpd="sng" algn="ctr">
            <a:solidFill>
              <a:srgbClr val="A2424F"/>
            </a:solidFill>
            <a:prstDash val="dash"/>
            <a:round/>
            <a:headEnd type="none" w="med" len="med"/>
            <a:tailEnd type="triangle"/>
          </a:ln>
          <a:effectLst/>
        </p:spPr>
      </p:cxnSp>
      <p:cxnSp>
        <p:nvCxnSpPr>
          <p:cNvPr id="25" name="Straight Arrow Connector 24"/>
          <p:cNvCxnSpPr/>
          <p:nvPr/>
        </p:nvCxnSpPr>
        <p:spPr bwMode="auto">
          <a:xfrm flipH="1">
            <a:off x="11277600" y="4314501"/>
            <a:ext cx="1447800" cy="931443"/>
          </a:xfrm>
          <a:prstGeom prst="straightConnector1">
            <a:avLst/>
          </a:prstGeom>
          <a:solidFill>
            <a:schemeClr val="accent1"/>
          </a:solidFill>
          <a:ln w="28575" cap="flat" cmpd="sng" algn="ctr">
            <a:solidFill>
              <a:srgbClr val="A2424F"/>
            </a:solidFill>
            <a:prstDash val="dash"/>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CN" dirty="0"/>
              <a:t>But Codd’s “big idea”</a:t>
            </a:r>
          </a:p>
          <a:p>
            <a:pPr lvl="1"/>
            <a:r>
              <a:rPr lang="en-US" altLang="zh-CN" dirty="0"/>
              <a:t>You could operate on the relations and get new sets</a:t>
            </a:r>
          </a:p>
          <a:p>
            <a:r>
              <a:rPr lang="en-US" altLang="zh-CN" dirty="0">
                <a:solidFill>
                  <a:srgbClr val="A2424F"/>
                </a:solidFill>
              </a:rPr>
              <a:t>Relational Algebra</a:t>
            </a:r>
          </a:p>
          <a:p>
            <a:pPr lvl="1"/>
            <a:r>
              <a:rPr lang="en-US" altLang="zh-CN" dirty="0"/>
              <a:t>Theoretical foundation for relational databases</a:t>
            </a:r>
          </a:p>
          <a:p>
            <a:pPr lvl="2"/>
            <a:endParaRPr lang="zh-CN" altLang="en-US" dirty="0"/>
          </a:p>
          <a:p>
            <a:endParaRPr lang="en-US" dirty="0"/>
          </a:p>
        </p:txBody>
      </p:sp>
      <p:sp>
        <p:nvSpPr>
          <p:cNvPr id="3" name="Title 2"/>
          <p:cNvSpPr>
            <a:spLocks noGrp="1"/>
          </p:cNvSpPr>
          <p:nvPr>
            <p:ph type="title"/>
          </p:nvPr>
        </p:nvSpPr>
        <p:spPr/>
        <p:txBody>
          <a:bodyPr/>
          <a:lstStyle/>
          <a:p>
            <a:r>
              <a:rPr lang="en-US" altLang="zh-CN" dirty="0"/>
              <a:t>Relational Database</a:t>
            </a:r>
            <a:endParaRPr lang="en-US" dirty="0"/>
          </a:p>
        </p:txBody>
      </p:sp>
      <p:sp>
        <p:nvSpPr>
          <p:cNvPr id="4" name="Rectangle 1"/>
          <p:cNvSpPr/>
          <p:nvPr/>
        </p:nvSpPr>
        <p:spPr bwMode="auto">
          <a:xfrm>
            <a:off x="1718080" y="4873474"/>
            <a:ext cx="892659" cy="1004241"/>
          </a:xfrm>
          <a:prstGeom prst="rect">
            <a:avLst/>
          </a:prstGeom>
          <a:solidFill>
            <a:schemeClr val="bg2">
              <a:lumMod val="60000"/>
              <a:lumOff val="40000"/>
            </a:schemeClr>
          </a:solidFill>
          <a:ln w="9525" cap="flat" cmpd="sng" algn="ctr">
            <a:solidFill>
              <a:srgbClr val="724C2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dirty="0">
              <a:ln>
                <a:noFill/>
              </a:ln>
              <a:solidFill>
                <a:srgbClr val="FFFFFF"/>
              </a:solidFill>
              <a:effectLst/>
              <a:uLnTx/>
              <a:uFillTx/>
              <a:latin typeface="Times New Roman" panose="02020603050405020304" charset="0"/>
              <a:cs typeface="Arial" panose="020B0604020202020204"/>
            </a:endParaRPr>
          </a:p>
        </p:txBody>
      </p:sp>
      <p:sp>
        <p:nvSpPr>
          <p:cNvPr id="5" name="Rectangle 6"/>
          <p:cNvSpPr/>
          <p:nvPr/>
        </p:nvSpPr>
        <p:spPr bwMode="auto">
          <a:xfrm>
            <a:off x="1718080" y="4959593"/>
            <a:ext cx="892659" cy="167374"/>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a:ln>
                <a:noFill/>
              </a:ln>
              <a:solidFill>
                <a:srgbClr val="FFFFFF"/>
              </a:solidFill>
              <a:effectLst/>
              <a:uLnTx/>
              <a:uFillTx/>
              <a:latin typeface="Times New Roman" panose="02020603050405020304" charset="0"/>
              <a:cs typeface="Arial" panose="020B0604020202020204"/>
            </a:endParaRPr>
          </a:p>
        </p:txBody>
      </p:sp>
      <p:sp>
        <p:nvSpPr>
          <p:cNvPr id="6" name="Rectangle 7"/>
          <p:cNvSpPr/>
          <p:nvPr/>
        </p:nvSpPr>
        <p:spPr bwMode="auto">
          <a:xfrm>
            <a:off x="1718080" y="5375594"/>
            <a:ext cx="892659" cy="390538"/>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a:ln>
                <a:noFill/>
              </a:ln>
              <a:solidFill>
                <a:srgbClr val="FFFFFF"/>
              </a:solidFill>
              <a:effectLst/>
              <a:uLnTx/>
              <a:uFillTx/>
              <a:latin typeface="Times New Roman" panose="02020603050405020304" charset="0"/>
              <a:cs typeface="Arial" panose="020B0604020202020204"/>
            </a:endParaRPr>
          </a:p>
        </p:txBody>
      </p:sp>
      <p:sp>
        <p:nvSpPr>
          <p:cNvPr id="7" name="Rectangle 2"/>
          <p:cNvSpPr/>
          <p:nvPr/>
        </p:nvSpPr>
        <p:spPr bwMode="auto">
          <a:xfrm>
            <a:off x="6086775" y="5180341"/>
            <a:ext cx="948450" cy="730991"/>
          </a:xfrm>
          <a:prstGeom prst="rect">
            <a:avLst/>
          </a:prstGeom>
          <a:solidFill>
            <a:schemeClr val="bg2">
              <a:lumMod val="60000"/>
              <a:lumOff val="40000"/>
            </a:schemeClr>
          </a:solidFill>
          <a:ln w="9525" cap="flat" cmpd="sng" algn="ctr">
            <a:solidFill>
              <a:srgbClr val="724C2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a:ln>
                <a:noFill/>
              </a:ln>
              <a:solidFill>
                <a:srgbClr val="FFFFFF"/>
              </a:solidFill>
              <a:effectLst/>
              <a:uLnTx/>
              <a:uFillTx/>
              <a:latin typeface="Times New Roman" panose="02020603050405020304" charset="0"/>
              <a:cs typeface="Arial" panose="020B0604020202020204"/>
            </a:endParaRPr>
          </a:p>
        </p:txBody>
      </p:sp>
      <p:sp>
        <p:nvSpPr>
          <p:cNvPr id="8" name="Rectangle 4"/>
          <p:cNvSpPr/>
          <p:nvPr/>
        </p:nvSpPr>
        <p:spPr bwMode="auto">
          <a:xfrm>
            <a:off x="10776177" y="4339908"/>
            <a:ext cx="613703" cy="892659"/>
          </a:xfrm>
          <a:prstGeom prst="rect">
            <a:avLst/>
          </a:prstGeom>
          <a:solidFill>
            <a:schemeClr val="bg2">
              <a:lumMod val="60000"/>
              <a:lumOff val="40000"/>
            </a:schemeClr>
          </a:solidFill>
          <a:ln w="9525" cap="flat" cmpd="sng" algn="ctr">
            <a:solidFill>
              <a:srgbClr val="724C2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a:ln>
                <a:noFill/>
              </a:ln>
              <a:solidFill>
                <a:srgbClr val="FFFFFF"/>
              </a:solidFill>
              <a:effectLst/>
              <a:uLnTx/>
              <a:uFillTx/>
              <a:latin typeface="Times New Roman" panose="02020603050405020304" charset="0"/>
              <a:cs typeface="Arial" panose="020B0604020202020204"/>
            </a:endParaRPr>
          </a:p>
        </p:txBody>
      </p:sp>
      <p:sp>
        <p:nvSpPr>
          <p:cNvPr id="9" name="Rectangle 5"/>
          <p:cNvSpPr/>
          <p:nvPr/>
        </p:nvSpPr>
        <p:spPr bwMode="auto">
          <a:xfrm>
            <a:off x="11555627" y="4209168"/>
            <a:ext cx="1171614" cy="1227406"/>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a:ln>
                <a:noFill/>
              </a:ln>
              <a:solidFill>
                <a:srgbClr val="FFFFFF"/>
              </a:solidFill>
              <a:effectLst/>
              <a:uLnTx/>
              <a:uFillTx/>
              <a:latin typeface="Times New Roman" panose="02020603050405020304" charset="0"/>
              <a:cs typeface="Arial" panose="020B0604020202020204"/>
            </a:endParaRPr>
          </a:p>
        </p:txBody>
      </p:sp>
      <p:grpSp>
        <p:nvGrpSpPr>
          <p:cNvPr id="10" name="Groupe 10"/>
          <p:cNvGrpSpPr/>
          <p:nvPr/>
        </p:nvGrpSpPr>
        <p:grpSpPr>
          <a:xfrm>
            <a:off x="11083028" y="5870066"/>
            <a:ext cx="1394779" cy="892659"/>
            <a:chOff x="5500694" y="3857628"/>
            <a:chExt cx="1785950" cy="1143008"/>
          </a:xfrm>
        </p:grpSpPr>
        <p:sp>
          <p:nvSpPr>
            <p:cNvPr id="11" name="Rectangle 8"/>
            <p:cNvSpPr/>
            <p:nvPr/>
          </p:nvSpPr>
          <p:spPr bwMode="auto">
            <a:xfrm>
              <a:off x="5500694" y="3857628"/>
              <a:ext cx="785818" cy="1143008"/>
            </a:xfrm>
            <a:prstGeom prst="rect">
              <a:avLst/>
            </a:prstGeom>
            <a:solidFill>
              <a:schemeClr val="bg2">
                <a:lumMod val="60000"/>
                <a:lumOff val="40000"/>
              </a:schemeClr>
            </a:solidFill>
            <a:ln w="9525" cap="flat" cmpd="sng" algn="ctr">
              <a:solidFill>
                <a:srgbClr val="724C2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dirty="0">
                <a:ln>
                  <a:noFill/>
                </a:ln>
                <a:solidFill>
                  <a:srgbClr val="FFFFFF"/>
                </a:solidFill>
                <a:effectLst/>
                <a:uLnTx/>
                <a:uFillTx/>
                <a:latin typeface="Times New Roman" panose="02020603050405020304" charset="0"/>
                <a:cs typeface="Arial" panose="020B0604020202020204"/>
              </a:endParaRPr>
            </a:p>
          </p:txBody>
        </p:sp>
        <p:sp>
          <p:nvSpPr>
            <p:cNvPr id="12" name="Rectangle 9"/>
            <p:cNvSpPr/>
            <p:nvPr/>
          </p:nvSpPr>
          <p:spPr bwMode="auto">
            <a:xfrm>
              <a:off x="6286512" y="3857628"/>
              <a:ext cx="1000132" cy="1143008"/>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dirty="0">
                <a:ln>
                  <a:noFill/>
                </a:ln>
                <a:solidFill>
                  <a:srgbClr val="FFFFFF"/>
                </a:solidFill>
                <a:effectLst/>
                <a:uLnTx/>
                <a:uFillTx/>
                <a:latin typeface="Times New Roman" panose="02020603050405020304" charset="0"/>
                <a:cs typeface="Arial" panose="020B0604020202020204"/>
              </a:endParaRPr>
            </a:p>
          </p:txBody>
        </p:sp>
      </p:grpSp>
      <p:sp>
        <p:nvSpPr>
          <p:cNvPr id="13" name="Rectangle 12"/>
          <p:cNvSpPr/>
          <p:nvPr/>
        </p:nvSpPr>
        <p:spPr>
          <a:xfrm>
            <a:off x="7974255" y="5177792"/>
            <a:ext cx="168709" cy="731072"/>
          </a:xfrm>
          <a:prstGeom prst="rect">
            <a:avLst/>
          </a:prstGeom>
          <a:solidFill>
            <a:srgbClr val="98CFA8"/>
          </a:solidFill>
          <a:ln w="12700" cap="flat" cmpd="sng" algn="ctr">
            <a:solidFill>
              <a:srgbClr val="00006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fr-FR" sz="1800" b="0" i="0" u="none" strike="noStrike" kern="0" cap="none" spc="0" normalizeH="0" baseline="0" noProof="0">
              <a:ln>
                <a:noFill/>
              </a:ln>
              <a:solidFill>
                <a:srgbClr val="724C26"/>
              </a:solidFill>
              <a:effectLst/>
              <a:uLnTx/>
              <a:uFillTx/>
              <a:latin typeface="MarlonBookDB"/>
              <a:ea typeface="+mn-ea"/>
              <a:cs typeface="Arial" panose="020B0604020202020204"/>
            </a:endParaRPr>
          </a:p>
        </p:txBody>
      </p:sp>
      <p:sp>
        <p:nvSpPr>
          <p:cNvPr id="14" name="Rectangle 13"/>
          <p:cNvSpPr/>
          <p:nvPr/>
        </p:nvSpPr>
        <p:spPr>
          <a:xfrm>
            <a:off x="8142964" y="5177792"/>
            <a:ext cx="330870" cy="731072"/>
          </a:xfrm>
          <a:prstGeom prst="rect">
            <a:avLst/>
          </a:prstGeom>
          <a:solidFill>
            <a:srgbClr val="98CFA8"/>
          </a:solidFill>
          <a:ln w="12700" cap="flat" cmpd="sng" algn="ctr">
            <a:solidFill>
              <a:srgbClr val="00006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fr-FR" sz="1800" b="0" i="0" u="none" strike="noStrike" kern="0" cap="none" spc="0" normalizeH="0" baseline="0" noProof="0">
              <a:ln>
                <a:noFill/>
              </a:ln>
              <a:solidFill>
                <a:srgbClr val="724C26"/>
              </a:solidFill>
              <a:effectLst/>
              <a:uLnTx/>
              <a:uFillTx/>
              <a:latin typeface="MarlonBookDB"/>
              <a:ea typeface="+mn-ea"/>
              <a:cs typeface="Arial" panose="020B0604020202020204"/>
            </a:endParaRPr>
          </a:p>
        </p:txBody>
      </p:sp>
      <p:sp>
        <p:nvSpPr>
          <p:cNvPr id="15" name="Rectangle 6"/>
          <p:cNvSpPr/>
          <p:nvPr/>
        </p:nvSpPr>
        <p:spPr bwMode="auto">
          <a:xfrm>
            <a:off x="3501588" y="5049585"/>
            <a:ext cx="892659" cy="167374"/>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a:ln>
                <a:noFill/>
              </a:ln>
              <a:solidFill>
                <a:srgbClr val="FFFFFF"/>
              </a:solidFill>
              <a:effectLst/>
              <a:uLnTx/>
              <a:uFillTx/>
              <a:latin typeface="Times New Roman" panose="02020603050405020304" charset="0"/>
              <a:cs typeface="Arial" panose="020B0604020202020204"/>
            </a:endParaRPr>
          </a:p>
        </p:txBody>
      </p:sp>
      <p:sp>
        <p:nvSpPr>
          <p:cNvPr id="16" name="Rectangle 7"/>
          <p:cNvSpPr/>
          <p:nvPr/>
        </p:nvSpPr>
        <p:spPr bwMode="auto">
          <a:xfrm>
            <a:off x="3501588" y="5216958"/>
            <a:ext cx="892659" cy="390538"/>
          </a:xfrm>
          <a:prstGeom prst="rect">
            <a:avLst/>
          </a:prstGeom>
          <a:solidFill>
            <a:srgbClr val="98CFA8"/>
          </a:solidFill>
          <a:ln w="12700" cap="flat" cmpd="sng" algn="ctr">
            <a:solidFill>
              <a:srgbClr val="000066">
                <a:lumMod val="75000"/>
              </a:srgbClr>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fr-FR" sz="2400" b="0" i="0" u="none" strike="noStrike" kern="0" cap="none" spc="0" normalizeH="0" baseline="0" noProof="0">
              <a:ln>
                <a:noFill/>
              </a:ln>
              <a:solidFill>
                <a:srgbClr val="FFFFFF"/>
              </a:solidFill>
              <a:effectLst/>
              <a:uLnTx/>
              <a:uFillTx/>
              <a:latin typeface="Times New Roman" panose="02020603050405020304" charset="0"/>
              <a:cs typeface="Arial" panose="020B0604020202020204"/>
            </a:endParaRPr>
          </a:p>
        </p:txBody>
      </p:sp>
      <p:sp>
        <p:nvSpPr>
          <p:cNvPr id="17" name="矩形: 圆角 30"/>
          <p:cNvSpPr/>
          <p:nvPr/>
        </p:nvSpPr>
        <p:spPr>
          <a:xfrm>
            <a:off x="1357451" y="4743854"/>
            <a:ext cx="3317690" cy="1819489"/>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31"/>
          <p:cNvSpPr/>
          <p:nvPr/>
        </p:nvSpPr>
        <p:spPr>
          <a:xfrm>
            <a:off x="5757798" y="4873474"/>
            <a:ext cx="3317690" cy="1546349"/>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12"/>
          <p:cNvSpPr/>
          <p:nvPr/>
        </p:nvSpPr>
        <p:spPr>
          <a:xfrm>
            <a:off x="6288117" y="5177792"/>
            <a:ext cx="168709" cy="731072"/>
          </a:xfrm>
          <a:prstGeom prst="rect">
            <a:avLst/>
          </a:prstGeom>
          <a:solidFill>
            <a:srgbClr val="98CFA8"/>
          </a:solidFill>
          <a:ln w="12700" cap="flat" cmpd="sng" algn="ctr">
            <a:solidFill>
              <a:srgbClr val="00006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fr-FR" sz="1800" b="0" i="0" u="none" strike="noStrike" kern="0" cap="none" spc="0" normalizeH="0" baseline="0" noProof="0">
              <a:ln>
                <a:noFill/>
              </a:ln>
              <a:solidFill>
                <a:srgbClr val="724C26"/>
              </a:solidFill>
              <a:effectLst/>
              <a:uLnTx/>
              <a:uFillTx/>
              <a:latin typeface="MarlonBookDB"/>
              <a:ea typeface="+mn-ea"/>
              <a:cs typeface="Arial" panose="020B0604020202020204"/>
            </a:endParaRPr>
          </a:p>
        </p:txBody>
      </p:sp>
      <p:sp>
        <p:nvSpPr>
          <p:cNvPr id="20" name="Rectangle 13"/>
          <p:cNvSpPr/>
          <p:nvPr/>
        </p:nvSpPr>
        <p:spPr>
          <a:xfrm>
            <a:off x="6625535" y="5177792"/>
            <a:ext cx="330870" cy="731072"/>
          </a:xfrm>
          <a:prstGeom prst="rect">
            <a:avLst/>
          </a:prstGeom>
          <a:solidFill>
            <a:srgbClr val="98CFA8"/>
          </a:solidFill>
          <a:ln w="12700" cap="flat" cmpd="sng" algn="ctr">
            <a:solidFill>
              <a:srgbClr val="00006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fr-FR" sz="1800" b="0" i="0" u="none" strike="noStrike" kern="0" cap="none" spc="0" normalizeH="0" baseline="0" noProof="0">
              <a:ln>
                <a:noFill/>
              </a:ln>
              <a:solidFill>
                <a:srgbClr val="724C26"/>
              </a:solidFill>
              <a:effectLst/>
              <a:uLnTx/>
              <a:uFillTx/>
              <a:latin typeface="MarlonBookDB"/>
              <a:ea typeface="+mn-ea"/>
              <a:cs typeface="Arial" panose="020B0604020202020204"/>
            </a:endParaRPr>
          </a:p>
        </p:txBody>
      </p:sp>
      <p:sp>
        <p:nvSpPr>
          <p:cNvPr id="21" name="矩形: 圆角 34"/>
          <p:cNvSpPr/>
          <p:nvPr/>
        </p:nvSpPr>
        <p:spPr>
          <a:xfrm>
            <a:off x="10163640" y="4138121"/>
            <a:ext cx="3317690" cy="3405679"/>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36"/>
          <p:cNvSpPr/>
          <p:nvPr/>
        </p:nvSpPr>
        <p:spPr>
          <a:xfrm>
            <a:off x="2390623" y="6065656"/>
            <a:ext cx="1266977" cy="523220"/>
          </a:xfrm>
          <a:prstGeom prst="rect">
            <a:avLst/>
          </a:prstGeom>
        </p:spPr>
        <p:txBody>
          <a:bodyPr wrap="square">
            <a:spAutoFit/>
          </a:bodyPr>
          <a:lstStyle/>
          <a:p>
            <a:pPr algn="ctr"/>
            <a:r>
              <a:rPr lang="en-US" altLang="zh-CN" sz="2800" dirty="0">
                <a:solidFill>
                  <a:srgbClr val="A2424F"/>
                </a:solidFill>
                <a:latin typeface="Lato" panose="020F0502020204030203" pitchFamily="34" charset="77"/>
                <a:ea typeface="楷体" panose="02010609060101010101" pitchFamily="49" charset="-122"/>
              </a:rPr>
              <a:t>select</a:t>
            </a:r>
            <a:endParaRPr lang="zh-CN" altLang="en-US" dirty="0">
              <a:solidFill>
                <a:srgbClr val="A2424F"/>
              </a:solidFill>
              <a:latin typeface="Lato" panose="020F0502020204030203" pitchFamily="34" charset="77"/>
            </a:endParaRPr>
          </a:p>
        </p:txBody>
      </p:sp>
      <p:sp>
        <p:nvSpPr>
          <p:cNvPr id="23" name="矩形 37"/>
          <p:cNvSpPr/>
          <p:nvPr/>
        </p:nvSpPr>
        <p:spPr>
          <a:xfrm>
            <a:off x="6852361" y="5933447"/>
            <a:ext cx="1309974" cy="523220"/>
          </a:xfrm>
          <a:prstGeom prst="rect">
            <a:avLst/>
          </a:prstGeom>
        </p:spPr>
        <p:txBody>
          <a:bodyPr wrap="none">
            <a:spAutoFit/>
          </a:bodyPr>
          <a:lstStyle/>
          <a:p>
            <a:r>
              <a:rPr lang="en-US" altLang="zh-CN" sz="2800" dirty="0">
                <a:solidFill>
                  <a:srgbClr val="A2424F"/>
                </a:solidFill>
                <a:latin typeface="Lato" panose="020F0502020204030203" pitchFamily="34" charset="77"/>
                <a:ea typeface="楷体" panose="02010609060101010101" pitchFamily="49" charset="-122"/>
              </a:rPr>
              <a:t>project</a:t>
            </a:r>
          </a:p>
        </p:txBody>
      </p:sp>
      <p:sp>
        <p:nvSpPr>
          <p:cNvPr id="24" name="矩形 38"/>
          <p:cNvSpPr/>
          <p:nvPr/>
        </p:nvSpPr>
        <p:spPr>
          <a:xfrm>
            <a:off x="11438405" y="6934607"/>
            <a:ext cx="768159" cy="523220"/>
          </a:xfrm>
          <a:prstGeom prst="rect">
            <a:avLst/>
          </a:prstGeom>
        </p:spPr>
        <p:txBody>
          <a:bodyPr wrap="none">
            <a:spAutoFit/>
          </a:bodyPr>
          <a:lstStyle/>
          <a:p>
            <a:r>
              <a:rPr lang="en-US" altLang="zh-CN" sz="2800" dirty="0">
                <a:solidFill>
                  <a:srgbClr val="A2424F"/>
                </a:solidFill>
                <a:latin typeface="Lato" panose="020F0502020204030203" pitchFamily="34" charset="77"/>
                <a:ea typeface="楷体" panose="02010609060101010101" pitchFamily="49" charset="-122"/>
              </a:rPr>
              <a:t>join</a:t>
            </a:r>
          </a:p>
        </p:txBody>
      </p:sp>
      <p:cxnSp>
        <p:nvCxnSpPr>
          <p:cNvPr id="25" name="直接箭头连接符 42"/>
          <p:cNvCxnSpPr>
            <a:stCxn id="5" idx="3"/>
            <a:endCxn id="15" idx="1"/>
          </p:cNvCxnSpPr>
          <p:nvPr/>
        </p:nvCxnSpPr>
        <p:spPr>
          <a:xfrm>
            <a:off x="2610739" y="5043280"/>
            <a:ext cx="890849" cy="89992"/>
          </a:xfrm>
          <a:prstGeom prst="straightConnector1">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43"/>
          <p:cNvCxnSpPr>
            <a:stCxn id="6" idx="3"/>
            <a:endCxn id="16" idx="1"/>
          </p:cNvCxnSpPr>
          <p:nvPr/>
        </p:nvCxnSpPr>
        <p:spPr>
          <a:xfrm flipV="1">
            <a:off x="2610739" y="5412228"/>
            <a:ext cx="890849" cy="158636"/>
          </a:xfrm>
          <a:prstGeom prst="straightConnector1">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46"/>
          <p:cNvCxnSpPr>
            <a:endCxn id="12" idx="0"/>
          </p:cNvCxnSpPr>
          <p:nvPr/>
        </p:nvCxnSpPr>
        <p:spPr>
          <a:xfrm flipH="1">
            <a:off x="12087269" y="5444612"/>
            <a:ext cx="102407" cy="425454"/>
          </a:xfrm>
          <a:prstGeom prst="straightConnector1">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47"/>
          <p:cNvCxnSpPr>
            <a:stCxn id="8" idx="2"/>
            <a:endCxn id="11" idx="0"/>
          </p:cNvCxnSpPr>
          <p:nvPr/>
        </p:nvCxnSpPr>
        <p:spPr>
          <a:xfrm>
            <a:off x="11083028" y="5232567"/>
            <a:ext cx="306851" cy="637499"/>
          </a:xfrm>
          <a:prstGeom prst="straightConnector1">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弧形 54"/>
          <p:cNvSpPr/>
          <p:nvPr/>
        </p:nvSpPr>
        <p:spPr>
          <a:xfrm>
            <a:off x="6815881" y="4992290"/>
            <a:ext cx="1506325" cy="431171"/>
          </a:xfrm>
          <a:prstGeom prst="arc">
            <a:avLst>
              <a:gd name="adj1" fmla="val 10880407"/>
              <a:gd name="adj2" fmla="val 68462"/>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弧形 55"/>
          <p:cNvSpPr/>
          <p:nvPr/>
        </p:nvSpPr>
        <p:spPr>
          <a:xfrm>
            <a:off x="6370110" y="4961545"/>
            <a:ext cx="1670625" cy="461915"/>
          </a:xfrm>
          <a:prstGeom prst="arc">
            <a:avLst>
              <a:gd name="adj1" fmla="val 10880407"/>
              <a:gd name="adj2" fmla="val 68462"/>
            </a:avLst>
          </a:prstGeom>
          <a:ln w="28575" cap="rnd">
            <a:solidFill>
              <a:srgbClr val="A2424F"/>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12954000" cy="914400"/>
          </a:xfrm>
        </p:spPr>
        <p:txBody>
          <a:bodyPr/>
          <a:lstStyle/>
          <a:p>
            <a:r>
              <a:rPr lang="en-US" dirty="0"/>
              <a:t>Example: A Film Database</a:t>
            </a:r>
          </a:p>
          <a:p>
            <a:pPr lvl="1"/>
            <a:r>
              <a:rPr lang="en-US" dirty="0"/>
              <a:t>Easy to find such as “The 100 greatest films ever”</a:t>
            </a:r>
          </a:p>
          <a:p>
            <a:pPr lvl="1"/>
            <a:r>
              <a:rPr lang="en-US" dirty="0"/>
              <a:t>Sometimes as a </a:t>
            </a:r>
            <a:r>
              <a:rPr lang="en-US" dirty="0">
                <a:latin typeface="Consolas" panose="020B0609020204030204" pitchFamily="49" charset="0"/>
                <a:cs typeface="Consolas" panose="020B0609020204030204" pitchFamily="49" charset="0"/>
              </a:rPr>
              <a:t>.csv</a:t>
            </a:r>
            <a:r>
              <a:rPr lang="en-US" dirty="0"/>
              <a:t> file that you can load into a spreadsheet</a:t>
            </a:r>
          </a:p>
        </p:txBody>
      </p:sp>
      <p:sp>
        <p:nvSpPr>
          <p:cNvPr id="3" name="Title 2"/>
          <p:cNvSpPr>
            <a:spLocks noGrp="1"/>
          </p:cNvSpPr>
          <p:nvPr>
            <p:ph type="title"/>
          </p:nvPr>
        </p:nvSpPr>
        <p:spPr/>
        <p:txBody>
          <a:bodyPr/>
          <a:lstStyle/>
          <a:p>
            <a:r>
              <a:rPr lang="en-US" dirty="0"/>
              <a:t>Key</a:t>
            </a:r>
          </a:p>
        </p:txBody>
      </p:sp>
      <p:pic>
        <p:nvPicPr>
          <p:cNvPr id="4" name="Image 5" descr="movies_spreadsheet.png"/>
          <p:cNvPicPr>
            <a:picLocks noChangeAspect="1"/>
          </p:cNvPicPr>
          <p:nvPr/>
        </p:nvPicPr>
        <p:blipFill rotWithShape="1">
          <a:blip r:embed="rId3" cstate="print"/>
          <a:srcRect t="9354" r="4795" b="9571"/>
          <a:stretch>
            <a:fillRect/>
          </a:stretch>
        </p:blipFill>
        <p:spPr>
          <a:xfrm>
            <a:off x="2016257" y="3657600"/>
            <a:ext cx="10597886" cy="3964677"/>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noChangeArrowheads="1"/>
          </p:cNvSpPr>
          <p:nvPr>
            <p:ph idx="1"/>
          </p:nvPr>
        </p:nvSpPr>
        <p:spPr>
          <a:xfrm>
            <a:off x="838200" y="1981200"/>
            <a:ext cx="7471410" cy="5334000"/>
          </a:xfrm>
        </p:spPr>
        <p:txBody>
          <a:bodyPr/>
          <a:lstStyle/>
          <a:p>
            <a:r>
              <a:rPr lang="en-US" altLang="zh-CN"/>
              <a:t>Last year, the course in Fall semester was in </a:t>
            </a:r>
            <a:r>
              <a:rPr lang="zh-CN" altLang="en-US">
                <a:ea typeface="宋体" panose="02010600030101010101" pitchFamily="2" charset="-122"/>
              </a:rPr>
              <a:t>双语</a:t>
            </a:r>
            <a:r>
              <a:rPr lang="en-US" altLang="zh-CN">
                <a:ea typeface="宋体" panose="02010600030101010101" pitchFamily="2" charset="-122"/>
              </a:rPr>
              <a:t> (bi-language)</a:t>
            </a:r>
          </a:p>
          <a:p>
            <a:r>
              <a:rPr lang="en-US" altLang="zh-CN">
                <a:ea typeface="宋体" panose="02010600030101010101" pitchFamily="2" charset="-122"/>
              </a:rPr>
              <a:t>However, for this year, the setting becomes </a:t>
            </a:r>
            <a:r>
              <a:rPr lang="zh-CN" altLang="en-US">
                <a:ea typeface="宋体" panose="02010600030101010101" pitchFamily="2" charset="-122"/>
              </a:rPr>
              <a:t>英语</a:t>
            </a:r>
            <a:r>
              <a:rPr lang="en-US" altLang="zh-CN">
                <a:ea typeface="宋体" panose="02010600030101010101" pitchFamily="2" charset="-122"/>
              </a:rPr>
              <a:t> (English) for some UNKNOWN reason</a:t>
            </a:r>
          </a:p>
          <a:p>
            <a:r>
              <a:rPr lang="en-US" altLang="zh-CN">
                <a:ea typeface="宋体" panose="02010600030101010101" pitchFamily="2" charset="-122"/>
              </a:rPr>
              <a:t>To garuantee teaching QUALITY,</a:t>
            </a:r>
            <a:r>
              <a:rPr lang="en-US" altLang="zh-CN" b="1">
                <a:solidFill>
                  <a:srgbClr val="A2424F"/>
                </a:solidFill>
                <a:ea typeface="宋体" panose="02010600030101010101" pitchFamily="2" charset="-122"/>
              </a:rPr>
              <a:t> I will still teach in </a:t>
            </a:r>
            <a:r>
              <a:rPr lang="zh-CN" altLang="en-US" b="1">
                <a:solidFill>
                  <a:srgbClr val="A2424F"/>
                </a:solidFill>
                <a:ea typeface="宋体" panose="02010600030101010101" pitchFamily="2" charset="-122"/>
              </a:rPr>
              <a:t>双语</a:t>
            </a:r>
            <a:r>
              <a:rPr lang="en-US" altLang="zh-CN">
                <a:ea typeface="宋体" panose="02010600030101010101" pitchFamily="2" charset="-122"/>
              </a:rPr>
              <a:t>, which means that I will </a:t>
            </a:r>
            <a:r>
              <a:rPr lang="en-US" altLang="zh-CN" b="1">
                <a:solidFill>
                  <a:srgbClr val="A2424F"/>
                </a:solidFill>
                <a:ea typeface="宋体" panose="02010600030101010101" pitchFamily="2" charset="-122"/>
              </a:rPr>
              <a:t>speak Chinese</a:t>
            </a:r>
            <a:r>
              <a:rPr lang="en-US" altLang="zh-CN">
                <a:ea typeface="宋体" panose="02010600030101010101" pitchFamily="2" charset="-122"/>
              </a:rPr>
              <a:t> as the majority, so is in the case of the </a:t>
            </a:r>
            <a:r>
              <a:rPr lang="en-US" altLang="zh-CN" b="1">
                <a:solidFill>
                  <a:srgbClr val="A2424F"/>
                </a:solidFill>
                <a:ea typeface="宋体" panose="02010600030101010101" pitchFamily="2" charset="-122"/>
              </a:rPr>
              <a:t>Lab Classes</a:t>
            </a:r>
            <a:endParaRPr lang="en-US" altLang="zh-CN">
              <a:ea typeface="宋体" panose="02010600030101010101" pitchFamily="2" charset="-122"/>
            </a:endParaRPr>
          </a:p>
          <a:p>
            <a:r>
              <a:rPr lang="en-US" altLang="zh-CN">
                <a:ea typeface="宋体" panose="02010600030101010101" pitchFamily="2" charset="-122"/>
              </a:rPr>
              <a:t>For </a:t>
            </a:r>
            <a:r>
              <a:rPr lang="en-US" altLang="zh-CN" b="1">
                <a:solidFill>
                  <a:srgbClr val="A2424F"/>
                </a:solidFill>
                <a:ea typeface="宋体" panose="02010600030101010101" pitchFamily="2" charset="-122"/>
              </a:rPr>
              <a:t>international students</a:t>
            </a:r>
            <a:r>
              <a:rPr lang="en-US" altLang="zh-CN">
                <a:ea typeface="宋体" panose="02010600030101010101" pitchFamily="2" charset="-122"/>
              </a:rPr>
              <a:t>,  you are encouraged to choose </a:t>
            </a:r>
            <a:r>
              <a:rPr lang="en-US" altLang="zh-CN" b="1">
                <a:solidFill>
                  <a:srgbClr val="A2424F"/>
                </a:solidFill>
                <a:ea typeface="宋体" panose="02010600030101010101" pitchFamily="2" charset="-122"/>
              </a:rPr>
              <a:t>the course in Spring semester</a:t>
            </a:r>
            <a:r>
              <a:rPr lang="en-US" altLang="zh-CN">
                <a:ea typeface="宋体" panose="02010600030101010101" pitchFamily="2" charset="-122"/>
              </a:rPr>
              <a:t>, taugh by Dr. Yuxin Ma, who is professional in English teaching </a:t>
            </a:r>
          </a:p>
        </p:txBody>
      </p:sp>
      <p:sp>
        <p:nvSpPr>
          <p:cNvPr id="3" name="标题 2"/>
          <p:cNvSpPr>
            <a:spLocks noGrp="1"/>
          </p:cNvSpPr>
          <p:nvPr>
            <p:ph type="title"/>
          </p:nvPr>
        </p:nvSpPr>
        <p:spPr/>
        <p:txBody>
          <a:bodyPr/>
          <a:lstStyle/>
          <a:p>
            <a:r>
              <a:rPr lang="en-US" altLang="zh-CN"/>
              <a:t>Some Clarifications -- Teaching Language</a:t>
            </a:r>
          </a:p>
        </p:txBody>
      </p:sp>
      <p:pic>
        <p:nvPicPr>
          <p:cNvPr id="4" name="图片 3"/>
          <p:cNvPicPr>
            <a:picLocks noChangeAspect="1"/>
          </p:cNvPicPr>
          <p:nvPr>
            <p:custDataLst>
              <p:tags r:id="rId1"/>
            </p:custDataLst>
          </p:nvPr>
        </p:nvPicPr>
        <p:blipFill>
          <a:blip r:embed="rId3"/>
          <a:stretch>
            <a:fillRect/>
          </a:stretch>
        </p:blipFill>
        <p:spPr>
          <a:xfrm>
            <a:off x="8382000" y="3124200"/>
            <a:ext cx="5982335" cy="354012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4600" y="1041400"/>
            <a:ext cx="12954000" cy="990600"/>
          </a:xfrm>
        </p:spPr>
        <p:txBody>
          <a:bodyPr/>
          <a:lstStyle/>
          <a:p>
            <a:r>
              <a:rPr lang="en-US" dirty="0">
                <a:solidFill>
                  <a:srgbClr val="A2424F"/>
                </a:solidFill>
              </a:rPr>
              <a:t>Duplicates are forbidden in relational tables</a:t>
            </a:r>
          </a:p>
          <a:p>
            <a:pPr lvl="1"/>
            <a:r>
              <a:rPr lang="en-US" dirty="0"/>
              <a:t>Introduces potential errors such as when counting the number of movies</a:t>
            </a:r>
          </a:p>
        </p:txBody>
      </p:sp>
      <p:sp>
        <p:nvSpPr>
          <p:cNvPr id="3" name="Title 2"/>
          <p:cNvSpPr>
            <a:spLocks noGrp="1"/>
          </p:cNvSpPr>
          <p:nvPr>
            <p:ph type="title"/>
          </p:nvPr>
        </p:nvSpPr>
        <p:spPr>
          <a:xfrm>
            <a:off x="838200" y="330200"/>
            <a:ext cx="1981200" cy="1422400"/>
          </a:xfrm>
        </p:spPr>
        <p:txBody>
          <a:bodyPr/>
          <a:lstStyle/>
          <a:p>
            <a:r>
              <a:rPr lang="en-US" dirty="0"/>
              <a:t>Key</a:t>
            </a:r>
          </a:p>
        </p:txBody>
      </p:sp>
      <p:graphicFrame>
        <p:nvGraphicFramePr>
          <p:cNvPr id="5" name="Tableau 4"/>
          <p:cNvGraphicFramePr>
            <a:graphicFrameLocks noGrp="1"/>
          </p:cNvGraphicFramePr>
          <p:nvPr/>
        </p:nvGraphicFramePr>
        <p:xfrm>
          <a:off x="2108250" y="2731477"/>
          <a:ext cx="10413899" cy="4107191"/>
        </p:xfrm>
        <a:graphic>
          <a:graphicData uri="http://schemas.openxmlformats.org/drawingml/2006/table">
            <a:tbl>
              <a:tblPr firstRow="1" bandRow="1">
                <a:tableStyleId>{5C22544A-7EE6-4342-B048-85BDC9FD1C3A}</a:tableStyleId>
              </a:tblPr>
              <a:tblGrid>
                <a:gridCol w="2592444">
                  <a:extLst>
                    <a:ext uri="{9D8B030D-6E8A-4147-A177-3AD203B41FA5}">
                      <a16:colId xmlns:a16="http://schemas.microsoft.com/office/drawing/2014/main" val="20000"/>
                    </a:ext>
                  </a:extLst>
                </a:gridCol>
                <a:gridCol w="1519708">
                  <a:extLst>
                    <a:ext uri="{9D8B030D-6E8A-4147-A177-3AD203B41FA5}">
                      <a16:colId xmlns:a16="http://schemas.microsoft.com/office/drawing/2014/main" val="20001"/>
                    </a:ext>
                  </a:extLst>
                </a:gridCol>
                <a:gridCol w="893946">
                  <a:extLst>
                    <a:ext uri="{9D8B030D-6E8A-4147-A177-3AD203B41FA5}">
                      <a16:colId xmlns:a16="http://schemas.microsoft.com/office/drawing/2014/main" val="20002"/>
                    </a:ext>
                  </a:extLst>
                </a:gridCol>
                <a:gridCol w="1966680">
                  <a:extLst>
                    <a:ext uri="{9D8B030D-6E8A-4147-A177-3AD203B41FA5}">
                      <a16:colId xmlns:a16="http://schemas.microsoft.com/office/drawing/2014/main" val="20003"/>
                    </a:ext>
                  </a:extLst>
                </a:gridCol>
                <a:gridCol w="3441121">
                  <a:extLst>
                    <a:ext uri="{9D8B030D-6E8A-4147-A177-3AD203B41FA5}">
                      <a16:colId xmlns:a16="http://schemas.microsoft.com/office/drawing/2014/main" val="20004"/>
                    </a:ext>
                  </a:extLst>
                </a:gridCol>
              </a:tblGrid>
              <a:tr h="400701">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welles, o.</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Orson Welles, Joseph Cotten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a:solidFill>
                            <a:srgbClr val="000000"/>
                          </a:solidFill>
                          <a:latin typeface="Lato" panose="020F0502020204030203" pitchFamily="34" charset="77"/>
                        </a:rPr>
                        <a:t>La règle du jeu</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1954</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6" name="Rectangle 5"/>
          <p:cNvSpPr/>
          <p:nvPr/>
        </p:nvSpPr>
        <p:spPr bwMode="auto">
          <a:xfrm>
            <a:off x="1981200" y="4114800"/>
            <a:ext cx="10668000" cy="9906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7" name="Rectangle 6"/>
          <p:cNvSpPr/>
          <p:nvPr/>
        </p:nvSpPr>
        <p:spPr bwMode="auto">
          <a:xfrm>
            <a:off x="1981200" y="6049108"/>
            <a:ext cx="10668000" cy="9906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45963" y="1041400"/>
            <a:ext cx="12954000" cy="1600200"/>
          </a:xfrm>
        </p:spPr>
        <p:txBody>
          <a:bodyPr/>
          <a:lstStyle/>
          <a:p>
            <a:r>
              <a:rPr lang="en-US" dirty="0"/>
              <a:t>How to identify “different rows” in a table?</a:t>
            </a:r>
          </a:p>
          <a:p>
            <a:pPr lvl="1"/>
            <a:r>
              <a:rPr lang="en-US" u="sng" dirty="0"/>
              <a:t>A column (or a set of columns)</a:t>
            </a:r>
            <a:r>
              <a:rPr lang="en-US" dirty="0"/>
              <a:t> to </a:t>
            </a:r>
            <a:r>
              <a:rPr lang="en-US" dirty="0">
                <a:solidFill>
                  <a:srgbClr val="A2424F"/>
                </a:solidFill>
              </a:rPr>
              <a:t>differentiate</a:t>
            </a:r>
            <a:r>
              <a:rPr lang="en-US" dirty="0"/>
              <a:t> one row from another</a:t>
            </a:r>
          </a:p>
          <a:p>
            <a:pPr lvl="2"/>
            <a:r>
              <a:rPr lang="en-US" dirty="0"/>
              <a:t>In the film data … How about the movie titles?</a:t>
            </a:r>
          </a:p>
        </p:txBody>
      </p:sp>
      <p:sp>
        <p:nvSpPr>
          <p:cNvPr id="3" name="Title 2"/>
          <p:cNvSpPr>
            <a:spLocks noGrp="1"/>
          </p:cNvSpPr>
          <p:nvPr>
            <p:ph type="title"/>
          </p:nvPr>
        </p:nvSpPr>
        <p:spPr>
          <a:xfrm>
            <a:off x="838200" y="330200"/>
            <a:ext cx="1600200" cy="1422400"/>
          </a:xfrm>
        </p:spPr>
        <p:txBody>
          <a:bodyPr/>
          <a:lstStyle/>
          <a:p>
            <a:r>
              <a:rPr lang="en-US" dirty="0"/>
              <a:t>Key</a:t>
            </a:r>
          </a:p>
        </p:txBody>
      </p:sp>
      <p:graphicFrame>
        <p:nvGraphicFramePr>
          <p:cNvPr id="5" name="Tableau 4"/>
          <p:cNvGraphicFramePr>
            <a:graphicFrameLocks noGrp="1"/>
          </p:cNvGraphicFramePr>
          <p:nvPr/>
        </p:nvGraphicFramePr>
        <p:xfrm>
          <a:off x="2108250" y="3048000"/>
          <a:ext cx="10413899" cy="3380919"/>
        </p:xfrm>
        <a:graphic>
          <a:graphicData uri="http://schemas.openxmlformats.org/drawingml/2006/table">
            <a:tbl>
              <a:tblPr firstRow="1" bandRow="1">
                <a:tableStyleId>{5C22544A-7EE6-4342-B048-85BDC9FD1C3A}</a:tableStyleId>
              </a:tblPr>
              <a:tblGrid>
                <a:gridCol w="2592444">
                  <a:extLst>
                    <a:ext uri="{9D8B030D-6E8A-4147-A177-3AD203B41FA5}">
                      <a16:colId xmlns:a16="http://schemas.microsoft.com/office/drawing/2014/main" val="20000"/>
                    </a:ext>
                  </a:extLst>
                </a:gridCol>
                <a:gridCol w="1519708">
                  <a:extLst>
                    <a:ext uri="{9D8B030D-6E8A-4147-A177-3AD203B41FA5}">
                      <a16:colId xmlns:a16="http://schemas.microsoft.com/office/drawing/2014/main" val="20001"/>
                    </a:ext>
                  </a:extLst>
                </a:gridCol>
                <a:gridCol w="893946">
                  <a:extLst>
                    <a:ext uri="{9D8B030D-6E8A-4147-A177-3AD203B41FA5}">
                      <a16:colId xmlns:a16="http://schemas.microsoft.com/office/drawing/2014/main" val="20002"/>
                    </a:ext>
                  </a:extLst>
                </a:gridCol>
                <a:gridCol w="1966680">
                  <a:extLst>
                    <a:ext uri="{9D8B030D-6E8A-4147-A177-3AD203B41FA5}">
                      <a16:colId xmlns:a16="http://schemas.microsoft.com/office/drawing/2014/main" val="20003"/>
                    </a:ext>
                  </a:extLst>
                </a:gridCol>
                <a:gridCol w="3441121">
                  <a:extLst>
                    <a:ext uri="{9D8B030D-6E8A-4147-A177-3AD203B41FA5}">
                      <a16:colId xmlns:a16="http://schemas.microsoft.com/office/drawing/2014/main" val="20004"/>
                    </a:ext>
                  </a:extLst>
                </a:gridCol>
              </a:tblGrid>
              <a:tr h="400701">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6" name="Rectangle 5"/>
          <p:cNvSpPr/>
          <p:nvPr/>
        </p:nvSpPr>
        <p:spPr bwMode="auto">
          <a:xfrm>
            <a:off x="1981200" y="2895600"/>
            <a:ext cx="27432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232161" y="609600"/>
            <a:ext cx="10166078" cy="7320584"/>
            <a:chOff x="1721122" y="0"/>
            <a:chExt cx="11477266" cy="8264769"/>
          </a:xfrm>
        </p:grpSpPr>
        <p:pic>
          <p:nvPicPr>
            <p:cNvPr id="4" name="Picture 3"/>
            <p:cNvPicPr>
              <a:picLocks noChangeAspect="1"/>
            </p:cNvPicPr>
            <p:nvPr/>
          </p:nvPicPr>
          <p:blipFill>
            <a:blip r:embed="rId3"/>
            <a:stretch>
              <a:fillRect/>
            </a:stretch>
          </p:blipFill>
          <p:spPr>
            <a:xfrm>
              <a:off x="1721122" y="35169"/>
              <a:ext cx="5793370" cy="8229600"/>
            </a:xfrm>
            <a:prstGeom prst="rect">
              <a:avLst/>
            </a:prstGeom>
          </p:spPr>
        </p:pic>
        <p:pic>
          <p:nvPicPr>
            <p:cNvPr id="9" name="Picture 8"/>
            <p:cNvPicPr>
              <a:picLocks noChangeAspect="1"/>
            </p:cNvPicPr>
            <p:nvPr/>
          </p:nvPicPr>
          <p:blipFill>
            <a:blip r:embed="rId4"/>
            <a:stretch>
              <a:fillRect/>
            </a:stretch>
          </p:blipFill>
          <p:spPr>
            <a:xfrm>
              <a:off x="7543800" y="0"/>
              <a:ext cx="5654588" cy="8229600"/>
            </a:xfrm>
            <a:prstGeom prst="rect">
              <a:avLst/>
            </a:prstGeom>
          </p:spPr>
        </p:pic>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45963" y="1041400"/>
            <a:ext cx="12954000" cy="1600200"/>
          </a:xfrm>
        </p:spPr>
        <p:txBody>
          <a:bodyPr/>
          <a:lstStyle/>
          <a:p>
            <a:r>
              <a:rPr lang="en-US" dirty="0"/>
              <a:t>How to identify “different rows” in a table?</a:t>
            </a:r>
          </a:p>
          <a:p>
            <a:pPr lvl="1"/>
            <a:r>
              <a:rPr lang="en-US" u="sng" dirty="0"/>
              <a:t>A column (or a set of columns)</a:t>
            </a:r>
            <a:r>
              <a:rPr lang="en-US" dirty="0"/>
              <a:t> to </a:t>
            </a:r>
            <a:r>
              <a:rPr lang="en-US" dirty="0">
                <a:solidFill>
                  <a:srgbClr val="A2424F"/>
                </a:solidFill>
              </a:rPr>
              <a:t>differentiate</a:t>
            </a:r>
            <a:r>
              <a:rPr lang="en-US" dirty="0"/>
              <a:t> one row from another</a:t>
            </a:r>
          </a:p>
          <a:p>
            <a:pPr lvl="2"/>
            <a:r>
              <a:rPr lang="en-US" dirty="0"/>
              <a:t>In the film data … </a:t>
            </a:r>
            <a:r>
              <a:rPr lang="en-US" strike="sngStrike" dirty="0">
                <a:solidFill>
                  <a:schemeClr val="tx1">
                    <a:lumMod val="50000"/>
                    <a:lumOff val="50000"/>
                  </a:schemeClr>
                </a:solidFill>
              </a:rPr>
              <a:t>How about the movie titles?</a:t>
            </a:r>
            <a:r>
              <a:rPr lang="zh-CN" altLang="en-US" dirty="0">
                <a:solidFill>
                  <a:schemeClr val="tx1">
                    <a:lumMod val="50000"/>
                    <a:lumOff val="50000"/>
                  </a:schemeClr>
                </a:solidFill>
              </a:rPr>
              <a:t> </a:t>
            </a:r>
            <a:r>
              <a:rPr lang="en-US" altLang="zh-CN" dirty="0"/>
              <a:t>Title + Director?</a:t>
            </a:r>
            <a:endParaRPr lang="en-US" dirty="0"/>
          </a:p>
        </p:txBody>
      </p:sp>
      <p:sp>
        <p:nvSpPr>
          <p:cNvPr id="3" name="Title 2"/>
          <p:cNvSpPr>
            <a:spLocks noGrp="1"/>
          </p:cNvSpPr>
          <p:nvPr>
            <p:ph type="title"/>
          </p:nvPr>
        </p:nvSpPr>
        <p:spPr>
          <a:xfrm>
            <a:off x="838200" y="330200"/>
            <a:ext cx="1600200" cy="1422400"/>
          </a:xfrm>
        </p:spPr>
        <p:txBody>
          <a:bodyPr/>
          <a:lstStyle/>
          <a:p>
            <a:r>
              <a:rPr lang="en-US" dirty="0"/>
              <a:t>Key</a:t>
            </a:r>
          </a:p>
        </p:txBody>
      </p:sp>
      <p:graphicFrame>
        <p:nvGraphicFramePr>
          <p:cNvPr id="5" name="Tableau 4"/>
          <p:cNvGraphicFramePr>
            <a:graphicFrameLocks noGrp="1"/>
          </p:cNvGraphicFramePr>
          <p:nvPr/>
        </p:nvGraphicFramePr>
        <p:xfrm>
          <a:off x="2108250" y="3048000"/>
          <a:ext cx="10413899" cy="3380919"/>
        </p:xfrm>
        <a:graphic>
          <a:graphicData uri="http://schemas.openxmlformats.org/drawingml/2006/table">
            <a:tbl>
              <a:tblPr firstRow="1" bandRow="1">
                <a:tableStyleId>{5C22544A-7EE6-4342-B048-85BDC9FD1C3A}</a:tableStyleId>
              </a:tblPr>
              <a:tblGrid>
                <a:gridCol w="2592444">
                  <a:extLst>
                    <a:ext uri="{9D8B030D-6E8A-4147-A177-3AD203B41FA5}">
                      <a16:colId xmlns:a16="http://schemas.microsoft.com/office/drawing/2014/main" val="20000"/>
                    </a:ext>
                  </a:extLst>
                </a:gridCol>
                <a:gridCol w="1519708">
                  <a:extLst>
                    <a:ext uri="{9D8B030D-6E8A-4147-A177-3AD203B41FA5}">
                      <a16:colId xmlns:a16="http://schemas.microsoft.com/office/drawing/2014/main" val="20001"/>
                    </a:ext>
                  </a:extLst>
                </a:gridCol>
                <a:gridCol w="893946">
                  <a:extLst>
                    <a:ext uri="{9D8B030D-6E8A-4147-A177-3AD203B41FA5}">
                      <a16:colId xmlns:a16="http://schemas.microsoft.com/office/drawing/2014/main" val="20002"/>
                    </a:ext>
                  </a:extLst>
                </a:gridCol>
                <a:gridCol w="1966680">
                  <a:extLst>
                    <a:ext uri="{9D8B030D-6E8A-4147-A177-3AD203B41FA5}">
                      <a16:colId xmlns:a16="http://schemas.microsoft.com/office/drawing/2014/main" val="20003"/>
                    </a:ext>
                  </a:extLst>
                </a:gridCol>
                <a:gridCol w="3441121">
                  <a:extLst>
                    <a:ext uri="{9D8B030D-6E8A-4147-A177-3AD203B41FA5}">
                      <a16:colId xmlns:a16="http://schemas.microsoft.com/office/drawing/2014/main" val="20004"/>
                    </a:ext>
                  </a:extLst>
                </a:gridCol>
              </a:tblGrid>
              <a:tr h="400701">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6" name="Rectangle 5"/>
          <p:cNvSpPr/>
          <p:nvPr/>
        </p:nvSpPr>
        <p:spPr bwMode="auto">
          <a:xfrm>
            <a:off x="1981200" y="2895600"/>
            <a:ext cx="27432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7" name="Rectangle 6"/>
          <p:cNvSpPr/>
          <p:nvPr/>
        </p:nvSpPr>
        <p:spPr bwMode="auto">
          <a:xfrm>
            <a:off x="7086600" y="2907323"/>
            <a:ext cx="20574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But, Hitchcock did It</a:t>
            </a:r>
          </a:p>
        </p:txBody>
      </p:sp>
      <p:pic>
        <p:nvPicPr>
          <p:cNvPr id="5" name="Image 1" descr="The_man_who_knew_too_much_1934_poster.jpg"/>
          <p:cNvPicPr>
            <a:picLocks noChangeAspect="1"/>
          </p:cNvPicPr>
          <p:nvPr/>
        </p:nvPicPr>
        <p:blipFill>
          <a:blip r:embed="rId2" cstate="print"/>
          <a:srcRect/>
          <a:stretch>
            <a:fillRect/>
          </a:stretch>
        </p:blipFill>
        <p:spPr bwMode="auto">
          <a:xfrm>
            <a:off x="676875" y="1905000"/>
            <a:ext cx="3300412" cy="4889500"/>
          </a:xfrm>
          <a:prstGeom prst="rect">
            <a:avLst/>
          </a:prstGeom>
          <a:noFill/>
          <a:ln w="9525">
            <a:noFill/>
            <a:miter lim="800000"/>
            <a:headEnd/>
            <a:tailEnd/>
          </a:ln>
        </p:spPr>
      </p:pic>
      <p:pic>
        <p:nvPicPr>
          <p:cNvPr id="6" name="Image 2" descr="The_Man_Who_Knew_Too_Much_1956_film.jpg"/>
          <p:cNvPicPr>
            <a:picLocks noChangeAspect="1"/>
          </p:cNvPicPr>
          <p:nvPr/>
        </p:nvPicPr>
        <p:blipFill>
          <a:blip r:embed="rId3" cstate="print"/>
          <a:srcRect/>
          <a:stretch>
            <a:fillRect/>
          </a:stretch>
        </p:blipFill>
        <p:spPr bwMode="auto">
          <a:xfrm>
            <a:off x="4006594" y="1905000"/>
            <a:ext cx="3326191" cy="4889501"/>
          </a:xfrm>
          <a:prstGeom prst="rect">
            <a:avLst/>
          </a:prstGeom>
          <a:noFill/>
          <a:ln w="9525">
            <a:noFill/>
            <a:miter lim="800000"/>
            <a:headEnd/>
            <a:tailEnd/>
          </a:ln>
        </p:spPr>
      </p:pic>
      <p:pic>
        <p:nvPicPr>
          <p:cNvPr id="9" name="Picture 8"/>
          <p:cNvPicPr>
            <a:picLocks noChangeAspect="1"/>
          </p:cNvPicPr>
          <p:nvPr/>
        </p:nvPicPr>
        <p:blipFill rotWithShape="1">
          <a:blip r:embed="rId4"/>
          <a:srcRect b="16026"/>
          <a:stretch>
            <a:fillRect/>
          </a:stretch>
        </p:blipFill>
        <p:spPr>
          <a:xfrm>
            <a:off x="7992075" y="2146970"/>
            <a:ext cx="2774731" cy="3327400"/>
          </a:xfrm>
          <a:prstGeom prst="rect">
            <a:avLst/>
          </a:prstGeom>
        </p:spPr>
      </p:pic>
      <p:pic>
        <p:nvPicPr>
          <p:cNvPr id="11" name="Picture 10"/>
          <p:cNvPicPr>
            <a:picLocks noChangeAspect="1"/>
          </p:cNvPicPr>
          <p:nvPr/>
        </p:nvPicPr>
        <p:blipFill>
          <a:blip r:embed="rId5"/>
          <a:stretch>
            <a:fillRect/>
          </a:stretch>
        </p:blipFill>
        <p:spPr>
          <a:xfrm>
            <a:off x="11125200" y="2146970"/>
            <a:ext cx="2667000" cy="3327400"/>
          </a:xfrm>
          <a:prstGeom prst="rect">
            <a:avLst/>
          </a:prstGeom>
        </p:spPr>
      </p:pic>
      <p:sp>
        <p:nvSpPr>
          <p:cNvPr id="12" name="TextBox 11"/>
          <p:cNvSpPr txBox="1"/>
          <p:nvPr/>
        </p:nvSpPr>
        <p:spPr>
          <a:xfrm>
            <a:off x="8288215" y="5721532"/>
            <a:ext cx="5181600" cy="1200329"/>
          </a:xfrm>
          <a:prstGeom prst="rect">
            <a:avLst/>
          </a:prstGeom>
          <a:noFill/>
        </p:spPr>
        <p:txBody>
          <a:bodyPr wrap="square" rtlCol="0">
            <a:spAutoFit/>
          </a:bodyPr>
          <a:lstStyle/>
          <a:p>
            <a:pPr algn="ctr"/>
            <a:r>
              <a:rPr lang="en-US" sz="2400" dirty="0">
                <a:latin typeface="Lato" panose="020F0502020204030203" pitchFamily="34" charset="77"/>
              </a:rPr>
              <a:t>Same developer (Infinite Ward)</a:t>
            </a:r>
          </a:p>
          <a:p>
            <a:pPr algn="ctr"/>
            <a:r>
              <a:rPr lang="en-US" sz="2400" dirty="0">
                <a:latin typeface="Lato" panose="020F0502020204030203" pitchFamily="34" charset="77"/>
              </a:rPr>
              <a:t>Same publisher (Activision)</a:t>
            </a:r>
          </a:p>
          <a:p>
            <a:pPr algn="ctr"/>
            <a:r>
              <a:rPr lang="en-US" sz="2400" dirty="0">
                <a:latin typeface="Lato" panose="020F0502020204030203" pitchFamily="34" charset="77"/>
              </a:rPr>
              <a:t>Two different years (2007, 2019)</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45963" y="1041400"/>
            <a:ext cx="12954000" cy="1600200"/>
          </a:xfrm>
        </p:spPr>
        <p:txBody>
          <a:bodyPr/>
          <a:lstStyle/>
          <a:p>
            <a:r>
              <a:rPr lang="en-US" dirty="0"/>
              <a:t>How to identify “different rows” in a table?</a:t>
            </a:r>
          </a:p>
          <a:p>
            <a:pPr lvl="1"/>
            <a:r>
              <a:rPr lang="en-US" u="sng" dirty="0"/>
              <a:t>A column (or a set of columns)</a:t>
            </a:r>
            <a:r>
              <a:rPr lang="en-US" dirty="0"/>
              <a:t> to </a:t>
            </a:r>
            <a:r>
              <a:rPr lang="en-US" dirty="0">
                <a:solidFill>
                  <a:srgbClr val="A2424F"/>
                </a:solidFill>
              </a:rPr>
              <a:t>differentiate</a:t>
            </a:r>
            <a:r>
              <a:rPr lang="en-US" dirty="0"/>
              <a:t> one row from another</a:t>
            </a:r>
          </a:p>
          <a:p>
            <a:pPr lvl="2"/>
            <a:r>
              <a:rPr lang="en-US" dirty="0"/>
              <a:t>In the film data … </a:t>
            </a:r>
            <a:r>
              <a:rPr lang="en-US" strike="sngStrike" dirty="0">
                <a:solidFill>
                  <a:schemeClr val="tx1">
                    <a:lumMod val="50000"/>
                    <a:lumOff val="50000"/>
                  </a:schemeClr>
                </a:solidFill>
              </a:rPr>
              <a:t>How about the movie titles?</a:t>
            </a:r>
            <a:r>
              <a:rPr lang="zh-CN" altLang="en-US" dirty="0">
                <a:solidFill>
                  <a:schemeClr val="tx1">
                    <a:lumMod val="50000"/>
                    <a:lumOff val="50000"/>
                  </a:schemeClr>
                </a:solidFill>
              </a:rPr>
              <a:t> </a:t>
            </a:r>
            <a:r>
              <a:rPr lang="en-US" altLang="zh-CN" strike="sngStrike" dirty="0">
                <a:solidFill>
                  <a:schemeClr val="tx1">
                    <a:lumMod val="50000"/>
                    <a:lumOff val="50000"/>
                  </a:schemeClr>
                </a:solidFill>
              </a:rPr>
              <a:t>Title + Director? </a:t>
            </a:r>
          </a:p>
          <a:p>
            <a:pPr lvl="2"/>
            <a:r>
              <a:rPr lang="en-US" altLang="zh-CN" dirty="0"/>
              <a:t>Title + Director + Year?</a:t>
            </a:r>
            <a:endParaRPr lang="en-US" dirty="0"/>
          </a:p>
        </p:txBody>
      </p:sp>
      <p:sp>
        <p:nvSpPr>
          <p:cNvPr id="3" name="Title 2"/>
          <p:cNvSpPr>
            <a:spLocks noGrp="1"/>
          </p:cNvSpPr>
          <p:nvPr>
            <p:ph type="title"/>
          </p:nvPr>
        </p:nvSpPr>
        <p:spPr>
          <a:xfrm>
            <a:off x="838200" y="330200"/>
            <a:ext cx="1600200" cy="1422400"/>
          </a:xfrm>
        </p:spPr>
        <p:txBody>
          <a:bodyPr/>
          <a:lstStyle/>
          <a:p>
            <a:r>
              <a:rPr lang="en-US" dirty="0"/>
              <a:t>Key</a:t>
            </a:r>
          </a:p>
        </p:txBody>
      </p:sp>
      <p:graphicFrame>
        <p:nvGraphicFramePr>
          <p:cNvPr id="5" name="Tableau 4"/>
          <p:cNvGraphicFramePr>
            <a:graphicFrameLocks noGrp="1"/>
          </p:cNvGraphicFramePr>
          <p:nvPr/>
        </p:nvGraphicFramePr>
        <p:xfrm>
          <a:off x="2108250" y="3352800"/>
          <a:ext cx="10413899" cy="3380919"/>
        </p:xfrm>
        <a:graphic>
          <a:graphicData uri="http://schemas.openxmlformats.org/drawingml/2006/table">
            <a:tbl>
              <a:tblPr firstRow="1" bandRow="1">
                <a:tableStyleId>{5C22544A-7EE6-4342-B048-85BDC9FD1C3A}</a:tableStyleId>
              </a:tblPr>
              <a:tblGrid>
                <a:gridCol w="2592444">
                  <a:extLst>
                    <a:ext uri="{9D8B030D-6E8A-4147-A177-3AD203B41FA5}">
                      <a16:colId xmlns:a16="http://schemas.microsoft.com/office/drawing/2014/main" val="20000"/>
                    </a:ext>
                  </a:extLst>
                </a:gridCol>
                <a:gridCol w="1519708">
                  <a:extLst>
                    <a:ext uri="{9D8B030D-6E8A-4147-A177-3AD203B41FA5}">
                      <a16:colId xmlns:a16="http://schemas.microsoft.com/office/drawing/2014/main" val="20001"/>
                    </a:ext>
                  </a:extLst>
                </a:gridCol>
                <a:gridCol w="893946">
                  <a:extLst>
                    <a:ext uri="{9D8B030D-6E8A-4147-A177-3AD203B41FA5}">
                      <a16:colId xmlns:a16="http://schemas.microsoft.com/office/drawing/2014/main" val="20002"/>
                    </a:ext>
                  </a:extLst>
                </a:gridCol>
                <a:gridCol w="1966680">
                  <a:extLst>
                    <a:ext uri="{9D8B030D-6E8A-4147-A177-3AD203B41FA5}">
                      <a16:colId xmlns:a16="http://schemas.microsoft.com/office/drawing/2014/main" val="20003"/>
                    </a:ext>
                  </a:extLst>
                </a:gridCol>
                <a:gridCol w="3441121">
                  <a:extLst>
                    <a:ext uri="{9D8B030D-6E8A-4147-A177-3AD203B41FA5}">
                      <a16:colId xmlns:a16="http://schemas.microsoft.com/office/drawing/2014/main" val="20004"/>
                    </a:ext>
                  </a:extLst>
                </a:gridCol>
              </a:tblGrid>
              <a:tr h="400701">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6" name="Rectangle 5"/>
          <p:cNvSpPr/>
          <p:nvPr/>
        </p:nvSpPr>
        <p:spPr bwMode="auto">
          <a:xfrm>
            <a:off x="1981200" y="3200400"/>
            <a:ext cx="27432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7" name="Rectangle 6"/>
          <p:cNvSpPr/>
          <p:nvPr/>
        </p:nvSpPr>
        <p:spPr bwMode="auto">
          <a:xfrm>
            <a:off x="7086600" y="3212123"/>
            <a:ext cx="20574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8" name="Rectangle 7"/>
          <p:cNvSpPr/>
          <p:nvPr/>
        </p:nvSpPr>
        <p:spPr bwMode="auto">
          <a:xfrm>
            <a:off x="6057900" y="3212123"/>
            <a:ext cx="876300" cy="3733800"/>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Ok, you have made it this time, but –</a:t>
            </a:r>
          </a:p>
          <a:p>
            <a:pPr lvl="1"/>
            <a:r>
              <a:rPr lang="en-US" dirty="0"/>
              <a:t>The combination is too difficult for either remembering or computing</a:t>
            </a:r>
          </a:p>
          <a:p>
            <a:pPr lvl="2"/>
            <a:r>
              <a:rPr lang="en-US" dirty="0"/>
              <a:t>Need to compare multiple times on different columns</a:t>
            </a:r>
          </a:p>
          <a:p>
            <a:pPr lvl="2"/>
            <a:r>
              <a:rPr lang="en-US" dirty="0"/>
              <a:t>Think about deduplication</a:t>
            </a:r>
          </a:p>
          <a:p>
            <a:pPr lvl="1"/>
            <a:r>
              <a:rPr lang="en-US" dirty="0"/>
              <a:t>What if there are multiple items in a single column?</a:t>
            </a:r>
          </a:p>
          <a:p>
            <a:pPr lvl="2"/>
            <a:r>
              <a:rPr lang="en-US" dirty="0"/>
              <a:t>For example, more than one directors in a movie?</a:t>
            </a:r>
          </a:p>
        </p:txBody>
      </p:sp>
      <p:sp>
        <p:nvSpPr>
          <p:cNvPr id="3" name="Title 2"/>
          <p:cNvSpPr>
            <a:spLocks noGrp="1"/>
          </p:cNvSpPr>
          <p:nvPr>
            <p:ph type="title"/>
          </p:nvPr>
        </p:nvSpPr>
        <p:spPr/>
        <p:txBody>
          <a:bodyPr/>
          <a:lstStyle/>
          <a:p>
            <a:r>
              <a:rPr lang="en-US" dirty="0"/>
              <a:t>Key</a:t>
            </a:r>
          </a:p>
        </p:txBody>
      </p:sp>
      <p:pic>
        <p:nvPicPr>
          <p:cNvPr id="5" name="Picture 4"/>
          <p:cNvPicPr>
            <a:picLocks noChangeAspect="1"/>
          </p:cNvPicPr>
          <p:nvPr/>
        </p:nvPicPr>
        <p:blipFill>
          <a:blip r:embed="rId3"/>
          <a:stretch>
            <a:fillRect/>
          </a:stretch>
        </p:blipFill>
        <p:spPr>
          <a:xfrm>
            <a:off x="10710842" y="3429000"/>
            <a:ext cx="3098943" cy="43434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Some of the keys may be unique for every row</a:t>
            </a:r>
          </a:p>
          <a:p>
            <a:pPr lvl="1"/>
            <a:r>
              <a:rPr lang="en-US" dirty="0"/>
              <a:t>Student ID, Email address, 18-digit ID number, etc.</a:t>
            </a:r>
          </a:p>
          <a:p>
            <a:r>
              <a:rPr lang="en-US" dirty="0"/>
              <a:t>Usually, it is a good practice to choose the simplest one</a:t>
            </a:r>
          </a:p>
          <a:p>
            <a:pPr lvl="1"/>
            <a:r>
              <a:rPr lang="en-US" dirty="0"/>
              <a:t>(Or, create one)</a:t>
            </a:r>
          </a:p>
        </p:txBody>
      </p:sp>
      <p:sp>
        <p:nvSpPr>
          <p:cNvPr id="3" name="Title 2"/>
          <p:cNvSpPr>
            <a:spLocks noGrp="1"/>
          </p:cNvSpPr>
          <p:nvPr>
            <p:ph type="title"/>
          </p:nvPr>
        </p:nvSpPr>
        <p:spPr/>
        <p:txBody>
          <a:bodyPr/>
          <a:lstStyle/>
          <a:p>
            <a:r>
              <a:rPr lang="en-US" dirty="0"/>
              <a:t>Primary Key</a:t>
            </a:r>
          </a:p>
        </p:txBody>
      </p:sp>
      <p:graphicFrame>
        <p:nvGraphicFramePr>
          <p:cNvPr id="4" name="Tableau 4"/>
          <p:cNvGraphicFramePr>
            <a:graphicFrameLocks noGrp="1"/>
          </p:cNvGraphicFramePr>
          <p:nvPr/>
        </p:nvGraphicFramePr>
        <p:xfrm>
          <a:off x="939825" y="4180466"/>
          <a:ext cx="12750749" cy="3380919"/>
        </p:xfrm>
        <a:graphic>
          <a:graphicData uri="http://schemas.openxmlformats.org/drawingml/2006/table">
            <a:tbl>
              <a:tblPr firstRow="1" bandRow="1">
                <a:tableStyleId>{5C22544A-7EE6-4342-B048-85BDC9FD1C3A}</a:tableStyleId>
              </a:tblPr>
              <a:tblGrid>
                <a:gridCol w="1393819">
                  <a:extLst>
                    <a:ext uri="{9D8B030D-6E8A-4147-A177-3AD203B41FA5}">
                      <a16:colId xmlns:a16="http://schemas.microsoft.com/office/drawing/2014/main" val="20000"/>
                    </a:ext>
                  </a:extLst>
                </a:gridCol>
                <a:gridCol w="3689179">
                  <a:extLst>
                    <a:ext uri="{9D8B030D-6E8A-4147-A177-3AD203B41FA5}">
                      <a16:colId xmlns:a16="http://schemas.microsoft.com/office/drawing/2014/main" val="20001"/>
                    </a:ext>
                  </a:extLst>
                </a:gridCol>
                <a:gridCol w="1489843">
                  <a:extLst>
                    <a:ext uri="{9D8B030D-6E8A-4147-A177-3AD203B41FA5}">
                      <a16:colId xmlns:a16="http://schemas.microsoft.com/office/drawing/2014/main" val="20002"/>
                    </a:ext>
                  </a:extLst>
                </a:gridCol>
                <a:gridCol w="876378">
                  <a:extLst>
                    <a:ext uri="{9D8B030D-6E8A-4147-A177-3AD203B41FA5}">
                      <a16:colId xmlns:a16="http://schemas.microsoft.com/office/drawing/2014/main" val="20003"/>
                    </a:ext>
                  </a:extLst>
                </a:gridCol>
                <a:gridCol w="1928031">
                  <a:extLst>
                    <a:ext uri="{9D8B030D-6E8A-4147-A177-3AD203B41FA5}">
                      <a16:colId xmlns:a16="http://schemas.microsoft.com/office/drawing/2014/main" val="20004"/>
                    </a:ext>
                  </a:extLst>
                </a:gridCol>
                <a:gridCol w="3373499">
                  <a:extLst>
                    <a:ext uri="{9D8B030D-6E8A-4147-A177-3AD203B41FA5}">
                      <a16:colId xmlns:a16="http://schemas.microsoft.com/office/drawing/2014/main" val="20005"/>
                    </a:ext>
                  </a:extLst>
                </a:gridCol>
              </a:tblGrid>
              <a:tr h="400701">
                <a:tc>
                  <a:txBody>
                    <a:bodyPr/>
                    <a:lstStyle/>
                    <a:p>
                      <a:r>
                        <a:rPr lang="en-GB" sz="1900" dirty="0">
                          <a:solidFill>
                            <a:srgbClr val="000000"/>
                          </a:solidFill>
                          <a:latin typeface="Lato" panose="020F0502020204030203" pitchFamily="34" charset="77"/>
                        </a:rPr>
                        <a:t>Movie ID</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en-GB" sz="1900" dirty="0">
                          <a:solidFill>
                            <a:srgbClr val="000000"/>
                          </a:solidFill>
                          <a:latin typeface="Lato" panose="020F0502020204030203" pitchFamily="34" charset="77"/>
                        </a:rPr>
                        <a:t>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en-GB" sz="1900" dirty="0">
                          <a:solidFill>
                            <a:srgbClr val="000000"/>
                          </a:solidFill>
                          <a:latin typeface="Lato" panose="020F0502020204030203" pitchFamily="34" charset="77"/>
                        </a:rPr>
                        <a:t>1</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en-GB" sz="1900" dirty="0">
                          <a:solidFill>
                            <a:srgbClr val="000000"/>
                          </a:solidFill>
                          <a:latin typeface="Lato" panose="020F0502020204030203" pitchFamily="34" charset="77"/>
                        </a:rPr>
                        <a:t>2</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en-GB" sz="1900" dirty="0">
                          <a:solidFill>
                            <a:srgbClr val="000000"/>
                          </a:solidFill>
                          <a:latin typeface="Lato" panose="020F0502020204030203" pitchFamily="34" charset="77"/>
                        </a:rPr>
                        <a:t>3</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en-GB" sz="1900" dirty="0">
                          <a:solidFill>
                            <a:srgbClr val="000000"/>
                          </a:solidFill>
                          <a:latin typeface="Lato" panose="020F0502020204030203" pitchFamily="34" charset="77"/>
                        </a:rPr>
                        <a:t>4</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HITCHCOCK,</a:t>
                      </a:r>
                      <a:r>
                        <a:rPr lang="fr-FR" sz="1900" baseline="0">
                          <a:solidFill>
                            <a:srgbClr val="000000"/>
                          </a:solidFill>
                          <a:latin typeface="Lato" panose="020F0502020204030203" pitchFamily="34" charset="77"/>
                        </a:rPr>
                        <a:t> A.</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 name="Rectangle 4"/>
          <p:cNvSpPr/>
          <p:nvPr/>
        </p:nvSpPr>
        <p:spPr bwMode="auto">
          <a:xfrm>
            <a:off x="838199" y="4097215"/>
            <a:ext cx="1447801" cy="3598986"/>
          </a:xfrm>
          <a:prstGeom prst="rect">
            <a:avLst/>
          </a:prstGeom>
          <a:noFill/>
          <a:ln w="28575" cap="flat" cmpd="sng" algn="ctr">
            <a:solidFill>
              <a:srgbClr val="A2424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6" name="TextBox 5"/>
          <p:cNvSpPr txBox="1"/>
          <p:nvPr/>
        </p:nvSpPr>
        <p:spPr>
          <a:xfrm>
            <a:off x="6934200" y="1000761"/>
            <a:ext cx="7696200" cy="646331"/>
          </a:xfrm>
          <a:prstGeom prst="rect">
            <a:avLst/>
          </a:prstGeom>
          <a:noFill/>
        </p:spPr>
        <p:txBody>
          <a:bodyPr wrap="square" rtlCol="0">
            <a:spAutoFit/>
          </a:bodyPr>
          <a:lstStyle/>
          <a:p>
            <a:r>
              <a:rPr lang="en-US" sz="1800" dirty="0">
                <a:solidFill>
                  <a:schemeClr val="tx1">
                    <a:lumMod val="50000"/>
                    <a:lumOff val="50000"/>
                  </a:schemeClr>
                </a:solidFill>
                <a:latin typeface="Lato" panose="020F0502020204030203" pitchFamily="34" charset="77"/>
              </a:rPr>
              <a:t>Additional material about creating a unique ID for each row: </a:t>
            </a:r>
            <a:r>
              <a:rPr lang="en-US" sz="1800" dirty="0">
                <a:solidFill>
                  <a:schemeClr val="tx1">
                    <a:lumMod val="50000"/>
                    <a:lumOff val="50000"/>
                  </a:schemeClr>
                </a:solidFill>
                <a:latin typeface="Consolas" panose="020B0609020204030204" pitchFamily="49" charset="0"/>
                <a:cs typeface="Consolas" panose="020B0609020204030204" pitchFamily="49" charset="0"/>
              </a:rPr>
              <a:t>https://</a:t>
            </a:r>
            <a:r>
              <a:rPr lang="en-US" sz="1800" dirty="0" err="1">
                <a:solidFill>
                  <a:schemeClr val="tx1">
                    <a:lumMod val="50000"/>
                    <a:lumOff val="50000"/>
                  </a:schemeClr>
                </a:solidFill>
                <a:latin typeface="Consolas" panose="020B0609020204030204" pitchFamily="49" charset="0"/>
                <a:cs typeface="Consolas" panose="020B0609020204030204" pitchFamily="49" charset="0"/>
              </a:rPr>
              <a:t>en.wikipedia.org</a:t>
            </a:r>
            <a:r>
              <a:rPr lang="en-US" sz="1800" dirty="0">
                <a:solidFill>
                  <a:schemeClr val="tx1">
                    <a:lumMod val="50000"/>
                    <a:lumOff val="50000"/>
                  </a:schemeClr>
                </a:solidFill>
                <a:latin typeface="Consolas" panose="020B0609020204030204" pitchFamily="49" charset="0"/>
                <a:cs typeface="Consolas" panose="020B0609020204030204" pitchFamily="49" charset="0"/>
              </a:rPr>
              <a:t>/wiki/</a:t>
            </a:r>
            <a:r>
              <a:rPr lang="en-US" sz="1800" dirty="0" err="1">
                <a:solidFill>
                  <a:schemeClr val="tx1">
                    <a:lumMod val="50000"/>
                    <a:lumOff val="50000"/>
                  </a:schemeClr>
                </a:solidFill>
                <a:latin typeface="Consolas" panose="020B0609020204030204" pitchFamily="49" charset="0"/>
                <a:cs typeface="Consolas" panose="020B0609020204030204" pitchFamily="49" charset="0"/>
              </a:rPr>
              <a:t>Universally_unique_identifier</a:t>
            </a:r>
            <a:endParaRPr lang="en-US" sz="1800" dirty="0">
              <a:solidFill>
                <a:schemeClr val="tx1">
                  <a:lumMod val="50000"/>
                  <a:lumOff val="50000"/>
                </a:schemeClr>
              </a:solidFill>
              <a:latin typeface="Consolas" panose="020B0609020204030204" pitchFamily="49" charset="0"/>
              <a:cs typeface="Consolas" panose="020B0609020204030204"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way of standardiz</a:t>
            </a:r>
            <a:r>
              <a:rPr lang="en-US" altLang="zh-CN" dirty="0"/>
              <a:t>ing</a:t>
            </a:r>
            <a:r>
              <a:rPr lang="en-US" dirty="0"/>
              <a:t> your data</a:t>
            </a:r>
          </a:p>
        </p:txBody>
      </p:sp>
      <p:sp>
        <p:nvSpPr>
          <p:cNvPr id="3" name="Title 2"/>
          <p:cNvSpPr>
            <a:spLocks noGrp="1"/>
          </p:cNvSpPr>
          <p:nvPr>
            <p:ph type="title"/>
          </p:nvPr>
        </p:nvSpPr>
        <p:spPr/>
        <p:txBody>
          <a:bodyPr/>
          <a:lstStyle/>
          <a:p>
            <a:r>
              <a:rPr lang="en-US" dirty="0"/>
              <a:t>Normalization</a:t>
            </a:r>
          </a:p>
        </p:txBody>
      </p:sp>
      <p:graphicFrame>
        <p:nvGraphicFramePr>
          <p:cNvPr id="4" name="Tableau 4"/>
          <p:cNvGraphicFramePr>
            <a:graphicFrameLocks noGrp="1"/>
          </p:cNvGraphicFramePr>
          <p:nvPr/>
        </p:nvGraphicFramePr>
        <p:xfrm>
          <a:off x="939825" y="2952823"/>
          <a:ext cx="12750749" cy="3380919"/>
        </p:xfrm>
        <a:graphic>
          <a:graphicData uri="http://schemas.openxmlformats.org/drawingml/2006/table">
            <a:tbl>
              <a:tblPr firstRow="1" bandRow="1">
                <a:tableStyleId>{5C22544A-7EE6-4342-B048-85BDC9FD1C3A}</a:tableStyleId>
              </a:tblPr>
              <a:tblGrid>
                <a:gridCol w="1393819">
                  <a:extLst>
                    <a:ext uri="{9D8B030D-6E8A-4147-A177-3AD203B41FA5}">
                      <a16:colId xmlns:a16="http://schemas.microsoft.com/office/drawing/2014/main" val="20000"/>
                    </a:ext>
                  </a:extLst>
                </a:gridCol>
                <a:gridCol w="3689179">
                  <a:extLst>
                    <a:ext uri="{9D8B030D-6E8A-4147-A177-3AD203B41FA5}">
                      <a16:colId xmlns:a16="http://schemas.microsoft.com/office/drawing/2014/main" val="20001"/>
                    </a:ext>
                  </a:extLst>
                </a:gridCol>
                <a:gridCol w="1489843">
                  <a:extLst>
                    <a:ext uri="{9D8B030D-6E8A-4147-A177-3AD203B41FA5}">
                      <a16:colId xmlns:a16="http://schemas.microsoft.com/office/drawing/2014/main" val="20002"/>
                    </a:ext>
                  </a:extLst>
                </a:gridCol>
                <a:gridCol w="876378">
                  <a:extLst>
                    <a:ext uri="{9D8B030D-6E8A-4147-A177-3AD203B41FA5}">
                      <a16:colId xmlns:a16="http://schemas.microsoft.com/office/drawing/2014/main" val="20003"/>
                    </a:ext>
                  </a:extLst>
                </a:gridCol>
                <a:gridCol w="2012256">
                  <a:extLst>
                    <a:ext uri="{9D8B030D-6E8A-4147-A177-3AD203B41FA5}">
                      <a16:colId xmlns:a16="http://schemas.microsoft.com/office/drawing/2014/main" val="20004"/>
                    </a:ext>
                  </a:extLst>
                </a:gridCol>
                <a:gridCol w="3289274">
                  <a:extLst>
                    <a:ext uri="{9D8B030D-6E8A-4147-A177-3AD203B41FA5}">
                      <a16:colId xmlns:a16="http://schemas.microsoft.com/office/drawing/2014/main" val="20005"/>
                    </a:ext>
                  </a:extLst>
                </a:gridCol>
              </a:tblGrid>
              <a:tr h="400701">
                <a:tc>
                  <a:txBody>
                    <a:bodyPr/>
                    <a:lstStyle/>
                    <a:p>
                      <a:r>
                        <a:rPr lang="en-GB" sz="1900" dirty="0">
                          <a:solidFill>
                            <a:srgbClr val="000000"/>
                          </a:solidFill>
                          <a:latin typeface="Lato" panose="020F0502020204030203" pitchFamily="34" charset="77"/>
                        </a:rPr>
                        <a:t>Movie ID</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900" dirty="0" err="1">
                          <a:solidFill>
                            <a:srgbClr val="000000"/>
                          </a:solidFill>
                          <a:latin typeface="Lato" panose="020F0502020204030203" pitchFamily="34" charset="77"/>
                        </a:rPr>
                        <a:t>Movie</a:t>
                      </a:r>
                      <a:r>
                        <a:rPr lang="fr-FR" sz="1900" dirty="0">
                          <a:solidFill>
                            <a:srgbClr val="000000"/>
                          </a:solidFill>
                          <a:latin typeface="Lato" panose="020F0502020204030203" pitchFamily="34" charset="77"/>
                        </a:rPr>
                        <a:t> </a:t>
                      </a:r>
                      <a:r>
                        <a:rPr lang="fr-FR" sz="1900" dirty="0" err="1">
                          <a:solidFill>
                            <a:srgbClr val="000000"/>
                          </a:solidFill>
                          <a:latin typeface="Lato" panose="020F0502020204030203" pitchFamily="34" charset="77"/>
                        </a:rPr>
                        <a:t>Title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a:solidFill>
                            <a:srgbClr val="000000"/>
                          </a:solidFill>
                          <a:latin typeface="Lato" panose="020F0502020204030203" pitchFamily="34" charset="77"/>
                        </a:rPr>
                        <a:t>Country</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Year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en-GB" sz="1900" dirty="0">
                          <a:solidFill>
                            <a:srgbClr val="000000"/>
                          </a:solidFill>
                          <a:latin typeface="Lato" panose="020F0502020204030203" pitchFamily="34" charset="77"/>
                        </a:rPr>
                        <a:t>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Citizen Kane</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1941</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en-GB" sz="1900" dirty="0">
                          <a:solidFill>
                            <a:srgbClr val="000000"/>
                          </a:solidFill>
                          <a:latin typeface="Lato" panose="020F0502020204030203" pitchFamily="34" charset="77"/>
                        </a:rPr>
                        <a:t>1</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La règle du jeu</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FR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1939</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en-GB" sz="1900" dirty="0">
                          <a:solidFill>
                            <a:srgbClr val="000000"/>
                          </a:solidFill>
                          <a:latin typeface="Lato" panose="020F0502020204030203" pitchFamily="34" charset="77"/>
                        </a:rPr>
                        <a:t>2</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North By Northwest</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1959</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en-GB" sz="1900" dirty="0">
                          <a:solidFill>
                            <a:srgbClr val="000000"/>
                          </a:solidFill>
                          <a:latin typeface="Lato" panose="020F0502020204030203" pitchFamily="34" charset="77"/>
                        </a:rPr>
                        <a:t>3</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Singin' in the Rain</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US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1952</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en-GB" sz="1900" dirty="0">
                          <a:solidFill>
                            <a:srgbClr val="000000"/>
                          </a:solidFill>
                          <a:latin typeface="Lato" panose="020F0502020204030203" pitchFamily="34" charset="77"/>
                        </a:rPr>
                        <a:t>4</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Rear Window</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US</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1954</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baseline="0" dirty="0">
                          <a:solidFill>
                            <a:srgbClr val="000000"/>
                          </a:solidFill>
                          <a:latin typeface="Lato" panose="020F0502020204030203" pitchFamily="34" charset="77"/>
                        </a:rPr>
                        <a:t>Alfred Hitchcock</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 name="Rectangle 4"/>
          <p:cNvSpPr/>
          <p:nvPr/>
        </p:nvSpPr>
        <p:spPr bwMode="auto">
          <a:xfrm>
            <a:off x="8305800" y="2848706"/>
            <a:ext cx="2057400" cy="3598986"/>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6" name="TextBox 5"/>
          <p:cNvSpPr txBox="1"/>
          <p:nvPr/>
        </p:nvSpPr>
        <p:spPr>
          <a:xfrm>
            <a:off x="7658100" y="6575014"/>
            <a:ext cx="3352800" cy="954107"/>
          </a:xfrm>
          <a:prstGeom prst="rect">
            <a:avLst/>
          </a:prstGeom>
          <a:noFill/>
        </p:spPr>
        <p:txBody>
          <a:bodyPr wrap="square" rtlCol="0">
            <a:spAutoFit/>
          </a:bodyPr>
          <a:lstStyle/>
          <a:p>
            <a:r>
              <a:rPr lang="en-US" sz="2800" dirty="0">
                <a:latin typeface="Lato" panose="020F0502020204030203" pitchFamily="34" charset="77"/>
              </a:rPr>
              <a:t>*Too many different ways of spelling*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“First Norm Rule” (1NF)</a:t>
            </a:r>
          </a:p>
          <a:p>
            <a:pPr lvl="1"/>
            <a:r>
              <a:rPr lang="en-US" dirty="0"/>
              <a:t>Each column should only contain ONE piece of information</a:t>
            </a:r>
          </a:p>
        </p:txBody>
      </p:sp>
      <p:sp>
        <p:nvSpPr>
          <p:cNvPr id="3" name="Title 2"/>
          <p:cNvSpPr>
            <a:spLocks noGrp="1"/>
          </p:cNvSpPr>
          <p:nvPr>
            <p:ph type="title"/>
          </p:nvPr>
        </p:nvSpPr>
        <p:spPr/>
        <p:txBody>
          <a:bodyPr/>
          <a:lstStyle/>
          <a:p>
            <a:r>
              <a:rPr lang="en-US" dirty="0"/>
              <a:t>Normalization</a:t>
            </a:r>
          </a:p>
        </p:txBody>
      </p:sp>
      <p:graphicFrame>
        <p:nvGraphicFramePr>
          <p:cNvPr id="4" name="Tableau 4"/>
          <p:cNvGraphicFramePr>
            <a:graphicFrameLocks noGrp="1"/>
          </p:cNvGraphicFramePr>
          <p:nvPr/>
        </p:nvGraphicFramePr>
        <p:xfrm>
          <a:off x="1219200" y="3505200"/>
          <a:ext cx="5301530" cy="3380919"/>
        </p:xfrm>
        <a:graphic>
          <a:graphicData uri="http://schemas.openxmlformats.org/drawingml/2006/table">
            <a:tbl>
              <a:tblPr firstRow="1" bandRow="1">
                <a:tableStyleId>{5C22544A-7EE6-4342-B048-85BDC9FD1C3A}</a:tableStyleId>
              </a:tblPr>
              <a:tblGrid>
                <a:gridCol w="1928031">
                  <a:extLst>
                    <a:ext uri="{9D8B030D-6E8A-4147-A177-3AD203B41FA5}">
                      <a16:colId xmlns:a16="http://schemas.microsoft.com/office/drawing/2014/main" val="20000"/>
                    </a:ext>
                  </a:extLst>
                </a:gridCol>
                <a:gridCol w="3373499">
                  <a:extLst>
                    <a:ext uri="{9D8B030D-6E8A-4147-A177-3AD203B41FA5}">
                      <a16:colId xmlns:a16="http://schemas.microsoft.com/office/drawing/2014/main" val="20001"/>
                    </a:ext>
                  </a:extLst>
                </a:gridCol>
              </a:tblGrid>
              <a:tr h="40070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HITCHCOCK,</a:t>
                      </a:r>
                      <a:r>
                        <a:rPr lang="fr-FR" sz="1900" baseline="0" dirty="0">
                          <a:solidFill>
                            <a:srgbClr val="000000"/>
                          </a:solidFill>
                          <a:latin typeface="Lato" panose="020F0502020204030203" pitchFamily="34" charset="77"/>
                        </a:rPr>
                        <a:t>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6" name="Straight Arrow Connector 5"/>
          <p:cNvCxnSpPr/>
          <p:nvPr/>
        </p:nvCxnSpPr>
        <p:spPr bwMode="auto">
          <a:xfrm flipV="1">
            <a:off x="6837194" y="4572000"/>
            <a:ext cx="859006" cy="260148"/>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graphicFrame>
        <p:nvGraphicFramePr>
          <p:cNvPr id="8" name="Tableau 4"/>
          <p:cNvGraphicFramePr>
            <a:graphicFrameLocks noGrp="1"/>
          </p:cNvGraphicFramePr>
          <p:nvPr/>
        </p:nvGraphicFramePr>
        <p:xfrm>
          <a:off x="8144258" y="3505200"/>
          <a:ext cx="5301530" cy="1326948"/>
        </p:xfrm>
        <a:graphic>
          <a:graphicData uri="http://schemas.openxmlformats.org/drawingml/2006/table">
            <a:tbl>
              <a:tblPr firstRow="1" bandRow="1">
                <a:tableStyleId>{5C22544A-7EE6-4342-B048-85BDC9FD1C3A}</a:tableStyleId>
              </a:tblPr>
              <a:tblGrid>
                <a:gridCol w="2599942">
                  <a:extLst>
                    <a:ext uri="{9D8B030D-6E8A-4147-A177-3AD203B41FA5}">
                      <a16:colId xmlns:a16="http://schemas.microsoft.com/office/drawing/2014/main" val="20000"/>
                    </a:ext>
                  </a:extLst>
                </a:gridCol>
                <a:gridCol w="2701588">
                  <a:extLst>
                    <a:ext uri="{9D8B030D-6E8A-4147-A177-3AD203B41FA5}">
                      <a16:colId xmlns:a16="http://schemas.microsoft.com/office/drawing/2014/main" val="20001"/>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fr-FR" sz="1900" dirty="0">
                          <a:solidFill>
                            <a:srgbClr val="000000"/>
                          </a:solidFill>
                          <a:latin typeface="Lato" panose="020F0502020204030203" pitchFamily="34" charset="77"/>
                        </a:rPr>
                        <a:t>Alfred</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Hitchcock</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Welles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aphicFrame>
        <p:nvGraphicFramePr>
          <p:cNvPr id="9" name="Tableau 4"/>
          <p:cNvGraphicFramePr>
            <a:graphicFrameLocks noGrp="1"/>
          </p:cNvGraphicFramePr>
          <p:nvPr/>
        </p:nvGraphicFramePr>
        <p:xfrm>
          <a:off x="8144258" y="5508726"/>
          <a:ext cx="5301530" cy="1326948"/>
        </p:xfrm>
        <a:graphic>
          <a:graphicData uri="http://schemas.openxmlformats.org/drawingml/2006/table">
            <a:tbl>
              <a:tblPr firstRow="1" bandRow="1">
                <a:tableStyleId>{5C22544A-7EE6-4342-B048-85BDC9FD1C3A}</a:tableStyleId>
              </a:tblPr>
              <a:tblGrid>
                <a:gridCol w="2599942">
                  <a:extLst>
                    <a:ext uri="{9D8B030D-6E8A-4147-A177-3AD203B41FA5}">
                      <a16:colId xmlns:a16="http://schemas.microsoft.com/office/drawing/2014/main" val="20000"/>
                    </a:ext>
                  </a:extLst>
                </a:gridCol>
                <a:gridCol w="2701588">
                  <a:extLst>
                    <a:ext uri="{9D8B030D-6E8A-4147-A177-3AD203B41FA5}">
                      <a16:colId xmlns:a16="http://schemas.microsoft.com/office/drawing/2014/main" val="20001"/>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Welles</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fr-FR" sz="1900" dirty="0">
                          <a:solidFill>
                            <a:srgbClr val="000000"/>
                          </a:solidFill>
                          <a:latin typeface="Lato" panose="020F0502020204030203" pitchFamily="34" charset="77"/>
                        </a:rPr>
                        <a:t>Joseph</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bwMode="auto">
          <a:xfrm>
            <a:off x="6837194" y="5455807"/>
            <a:ext cx="859006" cy="259193"/>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noChangeArrowheads="1"/>
          </p:cNvSpPr>
          <p:nvPr>
            <p:ph idx="1"/>
          </p:nvPr>
        </p:nvSpPr>
        <p:spPr>
          <a:xfrm>
            <a:off x="838200" y="1981200"/>
            <a:ext cx="12793980" cy="5334000"/>
          </a:xfrm>
        </p:spPr>
        <p:txBody>
          <a:bodyPr/>
          <a:lstStyle/>
          <a:p>
            <a:r>
              <a:rPr lang="en-US"/>
              <a:t>For some UNKNOWN reason, the three lab classes are in three different days.</a:t>
            </a:r>
          </a:p>
          <a:p>
            <a:endParaRPr lang="en-US">
              <a:ea typeface="宋体" panose="02010600030101010101" pitchFamily="2" charset="-122"/>
            </a:endParaRPr>
          </a:p>
          <a:p>
            <a:r>
              <a:rPr lang="en-US">
                <a:ea typeface="宋体" panose="02010600030101010101" pitchFamily="2" charset="-122"/>
              </a:rPr>
              <a:t>One in Monday evening (taught by me), the other two in Tuesday morning and Wednesday morning respectively (taught by Ms Wang).</a:t>
            </a:r>
          </a:p>
          <a:p>
            <a:endParaRPr lang="en-US">
              <a:ea typeface="宋体" panose="02010600030101010101" pitchFamily="2" charset="-122"/>
            </a:endParaRPr>
          </a:p>
          <a:p>
            <a:r>
              <a:rPr lang="en-US">
                <a:ea typeface="宋体" panose="02010600030101010101" pitchFamily="2" charset="-122"/>
              </a:rPr>
              <a:t>Monday evening seems good timing, BUT, I am NOT professional in teaching lab classes. By contrast, </a:t>
            </a:r>
            <a:r>
              <a:rPr lang="en-US" b="1">
                <a:solidFill>
                  <a:srgbClr val="A2424F"/>
                </a:solidFill>
                <a:ea typeface="宋体" panose="02010600030101010101" pitchFamily="2" charset="-122"/>
              </a:rPr>
              <a:t>Ms Wang</a:t>
            </a:r>
            <a:r>
              <a:rPr lang="en-US" altLang="zh-CN" b="1">
                <a:solidFill>
                  <a:srgbClr val="A2424F"/>
                </a:solidFill>
                <a:ea typeface="宋体" panose="02010600030101010101" pitchFamily="2" charset="-122"/>
              </a:rPr>
              <a:t> is professional lab tutor having years of rich experiences</a:t>
            </a:r>
            <a:r>
              <a:rPr lang="en-US" altLang="zh-CN">
                <a:ea typeface="宋体" panose="02010600030101010101" pitchFamily="2" charset="-122"/>
              </a:rPr>
              <a:t>.</a:t>
            </a:r>
          </a:p>
          <a:p>
            <a:endParaRPr lang="en-US" altLang="zh-CN">
              <a:ea typeface="宋体" panose="02010600030101010101" pitchFamily="2" charset="-122"/>
            </a:endParaRPr>
          </a:p>
          <a:p>
            <a:r>
              <a:rPr lang="en-US" altLang="zh-CN">
                <a:ea typeface="宋体" panose="02010600030101010101" pitchFamily="2" charset="-122"/>
              </a:rPr>
              <a:t>So, you could make your own choice...</a:t>
            </a:r>
          </a:p>
        </p:txBody>
      </p:sp>
      <p:sp>
        <p:nvSpPr>
          <p:cNvPr id="3" name="标题 2"/>
          <p:cNvSpPr>
            <a:spLocks noGrp="1"/>
          </p:cNvSpPr>
          <p:nvPr>
            <p:ph type="title"/>
          </p:nvPr>
        </p:nvSpPr>
        <p:spPr/>
        <p:txBody>
          <a:bodyPr/>
          <a:lstStyle/>
          <a:p>
            <a:r>
              <a:rPr lang="en-US" altLang="zh-CN"/>
              <a:t>Some Clarifications -- Lab Classes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“First Norm Rule” (1NF)</a:t>
            </a:r>
          </a:p>
          <a:p>
            <a:pPr lvl="1"/>
            <a:r>
              <a:rPr lang="en-US" dirty="0"/>
              <a:t>Each column should only contain ONE piece of information</a:t>
            </a:r>
          </a:p>
        </p:txBody>
      </p:sp>
      <p:sp>
        <p:nvSpPr>
          <p:cNvPr id="3" name="Title 2"/>
          <p:cNvSpPr>
            <a:spLocks noGrp="1"/>
          </p:cNvSpPr>
          <p:nvPr>
            <p:ph type="title"/>
          </p:nvPr>
        </p:nvSpPr>
        <p:spPr/>
        <p:txBody>
          <a:bodyPr/>
          <a:lstStyle/>
          <a:p>
            <a:r>
              <a:rPr lang="en-US" dirty="0"/>
              <a:t>Normalization</a:t>
            </a:r>
          </a:p>
        </p:txBody>
      </p:sp>
      <p:graphicFrame>
        <p:nvGraphicFramePr>
          <p:cNvPr id="4" name="Tableau 4"/>
          <p:cNvGraphicFramePr>
            <a:graphicFrameLocks noGrp="1"/>
          </p:cNvGraphicFramePr>
          <p:nvPr/>
        </p:nvGraphicFramePr>
        <p:xfrm>
          <a:off x="1219200" y="3505200"/>
          <a:ext cx="5301530" cy="3380919"/>
        </p:xfrm>
        <a:graphic>
          <a:graphicData uri="http://schemas.openxmlformats.org/drawingml/2006/table">
            <a:tbl>
              <a:tblPr firstRow="1" bandRow="1">
                <a:tableStyleId>{5C22544A-7EE6-4342-B048-85BDC9FD1C3A}</a:tableStyleId>
              </a:tblPr>
              <a:tblGrid>
                <a:gridCol w="1928031">
                  <a:extLst>
                    <a:ext uri="{9D8B030D-6E8A-4147-A177-3AD203B41FA5}">
                      <a16:colId xmlns:a16="http://schemas.microsoft.com/office/drawing/2014/main" val="20000"/>
                    </a:ext>
                  </a:extLst>
                </a:gridCol>
                <a:gridCol w="3373499">
                  <a:extLst>
                    <a:ext uri="{9D8B030D-6E8A-4147-A177-3AD203B41FA5}">
                      <a16:colId xmlns:a16="http://schemas.microsoft.com/office/drawing/2014/main" val="20001"/>
                    </a:ext>
                  </a:extLst>
                </a:gridCol>
              </a:tblGrid>
              <a:tr h="400701">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Starring</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00701">
                <a:tc>
                  <a:txBody>
                    <a:bodyPr/>
                    <a:lstStyle/>
                    <a:p>
                      <a:r>
                        <a:rPr lang="fr-FR" sz="1900" dirty="0" err="1">
                          <a:solidFill>
                            <a:srgbClr val="000000"/>
                          </a:solidFill>
                          <a:latin typeface="Lato" panose="020F0502020204030203" pitchFamily="34" charset="77"/>
                        </a:rPr>
                        <a:t>welles</a:t>
                      </a:r>
                      <a:r>
                        <a:rPr lang="fr-FR" sz="1900" dirty="0">
                          <a:solidFill>
                            <a:srgbClr val="000000"/>
                          </a:solidFill>
                          <a:latin typeface="Lato" panose="020F0502020204030203" pitchFamily="34" charset="77"/>
                        </a:rPr>
                        <a:t>, o.</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 Welles, Joseph </a:t>
                      </a:r>
                      <a:r>
                        <a:rPr lang="fr-FR" sz="1900" dirty="0" err="1">
                          <a:solidFill>
                            <a:srgbClr val="000000"/>
                          </a:solidFill>
                          <a:latin typeface="Lato" panose="020F0502020204030203" pitchFamily="34" charset="77"/>
                        </a:rPr>
                        <a:t>Cotten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6272">
                <a:tc>
                  <a:txBody>
                    <a:bodyPr/>
                    <a:lstStyle/>
                    <a:p>
                      <a:r>
                        <a:rPr lang="fr-FR" sz="1900">
                          <a:solidFill>
                            <a:srgbClr val="000000"/>
                          </a:solidFill>
                          <a:latin typeface="Lato" panose="020F0502020204030203" pitchFamily="34" charset="77"/>
                        </a:rPr>
                        <a:t>Renoir, J.</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Roland Toutain, Nora Grégor, Marcel Dalio, Jean Renoir</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6272">
                <a:tc>
                  <a:txBody>
                    <a:bodyPr/>
                    <a:lstStyle/>
                    <a:p>
                      <a:r>
                        <a:rPr lang="fr-FR" sz="1900" dirty="0">
                          <a:solidFill>
                            <a:srgbClr val="000000"/>
                          </a:solidFill>
                          <a:latin typeface="Lato" panose="020F0502020204030203" pitchFamily="34" charset="77"/>
                        </a:rPr>
                        <a:t>HITCHCOCK,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900" dirty="0">
                          <a:solidFill>
                            <a:srgbClr val="000000"/>
                          </a:solidFill>
                          <a:latin typeface="Lato" panose="020F0502020204030203" pitchFamily="34" charset="77"/>
                        </a:rPr>
                        <a:t>Cary Grant, Eva Marie Saint, James Mason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26272">
                <a:tc>
                  <a:txBody>
                    <a:bodyPr/>
                    <a:lstStyle/>
                    <a:p>
                      <a:r>
                        <a:rPr lang="fr-FR" sz="1900">
                          <a:solidFill>
                            <a:srgbClr val="000000"/>
                          </a:solidFill>
                          <a:latin typeface="Lato" panose="020F0502020204030203" pitchFamily="34" charset="77"/>
                        </a:rPr>
                        <a:t>Donen/Kelly</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a:solidFill>
                            <a:srgbClr val="000000"/>
                          </a:solidFill>
                          <a:latin typeface="Lato" panose="020F0502020204030203" pitchFamily="34" charset="77"/>
                        </a:rPr>
                        <a:t>Gene Kelly, Debbie Reynolds, Donald O'Connor</a:t>
                      </a:r>
                      <a:endParaRPr lang="en-GB" sz="190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0701">
                <a:tc>
                  <a:txBody>
                    <a:bodyPr/>
                    <a:lstStyle/>
                    <a:p>
                      <a:r>
                        <a:rPr lang="fr-FR" sz="1900" dirty="0">
                          <a:solidFill>
                            <a:srgbClr val="000000"/>
                          </a:solidFill>
                          <a:latin typeface="Lato" panose="020F0502020204030203" pitchFamily="34" charset="77"/>
                        </a:rPr>
                        <a:t>HITCHCOCK,</a:t>
                      </a:r>
                      <a:r>
                        <a:rPr lang="fr-FR" sz="1900" baseline="0" dirty="0">
                          <a:solidFill>
                            <a:srgbClr val="000000"/>
                          </a:solidFill>
                          <a:latin typeface="Lato" panose="020F0502020204030203" pitchFamily="34" charset="77"/>
                        </a:rPr>
                        <a:t> A.</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James Stewart,</a:t>
                      </a:r>
                      <a:r>
                        <a:rPr lang="fr-FR" sz="1900" baseline="0" dirty="0">
                          <a:solidFill>
                            <a:srgbClr val="000000"/>
                          </a:solidFill>
                          <a:latin typeface="Lato" panose="020F0502020204030203" pitchFamily="34" charset="77"/>
                        </a:rPr>
                        <a:t> Grace Kelly</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6" name="Straight Arrow Connector 5"/>
          <p:cNvCxnSpPr/>
          <p:nvPr/>
        </p:nvCxnSpPr>
        <p:spPr bwMode="auto">
          <a:xfrm flipV="1">
            <a:off x="6837194" y="4572000"/>
            <a:ext cx="859006" cy="260148"/>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graphicFrame>
        <p:nvGraphicFramePr>
          <p:cNvPr id="8" name="Tableau 4"/>
          <p:cNvGraphicFramePr>
            <a:graphicFrameLocks noGrp="1"/>
          </p:cNvGraphicFramePr>
          <p:nvPr/>
        </p:nvGraphicFramePr>
        <p:xfrm>
          <a:off x="8144258" y="3505200"/>
          <a:ext cx="5301529" cy="1523999"/>
        </p:xfrm>
        <a:graphic>
          <a:graphicData uri="http://schemas.openxmlformats.org/drawingml/2006/table">
            <a:tbl>
              <a:tblPr firstRow="1" bandRow="1">
                <a:tableStyleId>{5C22544A-7EE6-4342-B048-85BDC9FD1C3A}</a:tableStyleId>
              </a:tblPr>
              <a:tblGrid>
                <a:gridCol w="1278802">
                  <a:extLst>
                    <a:ext uri="{9D8B030D-6E8A-4147-A177-3AD203B41FA5}">
                      <a16:colId xmlns:a16="http://schemas.microsoft.com/office/drawing/2014/main" val="20000"/>
                    </a:ext>
                  </a:extLst>
                </a:gridCol>
                <a:gridCol w="124494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406187">
                  <a:extLst>
                    <a:ext uri="{9D8B030D-6E8A-4147-A177-3AD203B41FA5}">
                      <a16:colId xmlns:a16="http://schemas.microsoft.com/office/drawing/2014/main" val="20003"/>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900" b="1" kern="1200" dirty="0">
                          <a:solidFill>
                            <a:srgbClr val="000000"/>
                          </a:solidFill>
                          <a:latin typeface="Lato" panose="020F0502020204030203" pitchFamily="34" charset="77"/>
                          <a:ea typeface="+mn-ea"/>
                          <a:cs typeface="+mn-cs"/>
                        </a:rPr>
                        <a:t>Born</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900" b="1" kern="1200" dirty="0">
                          <a:solidFill>
                            <a:srgbClr val="000000"/>
                          </a:solidFill>
                          <a:latin typeface="Lato" panose="020F0502020204030203" pitchFamily="34" charset="77"/>
                          <a:ea typeface="+mn-ea"/>
                          <a:cs typeface="+mn-cs"/>
                        </a:rPr>
                        <a:t>Died</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fr-FR" sz="1900" dirty="0">
                          <a:solidFill>
                            <a:srgbClr val="000000"/>
                          </a:solidFill>
                          <a:latin typeface="Lato" panose="020F0502020204030203" pitchFamily="34" charset="77"/>
                        </a:rPr>
                        <a:t>Alfred</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Hitchcock</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1899</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Welles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1915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7937522" y="5395564"/>
            <a:ext cx="5715000" cy="954107"/>
          </a:xfrm>
          <a:prstGeom prst="rect">
            <a:avLst/>
          </a:prstGeom>
          <a:noFill/>
        </p:spPr>
        <p:txBody>
          <a:bodyPr wrap="square" rtlCol="0">
            <a:spAutoFit/>
          </a:bodyPr>
          <a:lstStyle/>
          <a:p>
            <a:r>
              <a:rPr lang="en-US" sz="2800" dirty="0">
                <a:latin typeface="Lato" panose="020F0502020204030203" pitchFamily="34" charset="77"/>
              </a:rPr>
              <a:t>*Extend the table to represent all directors*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“First Norm Rule” (1NF)</a:t>
            </a:r>
          </a:p>
          <a:p>
            <a:pPr lvl="1"/>
            <a:r>
              <a:rPr lang="en-US" dirty="0"/>
              <a:t>Each column should only contain ONE piece of information</a:t>
            </a:r>
          </a:p>
        </p:txBody>
      </p:sp>
      <p:sp>
        <p:nvSpPr>
          <p:cNvPr id="3" name="Title 2"/>
          <p:cNvSpPr>
            <a:spLocks noGrp="1"/>
          </p:cNvSpPr>
          <p:nvPr>
            <p:ph type="title"/>
          </p:nvPr>
        </p:nvSpPr>
        <p:spPr/>
        <p:txBody>
          <a:bodyPr/>
          <a:lstStyle/>
          <a:p>
            <a:r>
              <a:rPr lang="en-US" dirty="0"/>
              <a:t>Normalization</a:t>
            </a:r>
          </a:p>
        </p:txBody>
      </p:sp>
      <p:cxnSp>
        <p:nvCxnSpPr>
          <p:cNvPr id="6" name="Straight Arrow Connector 5"/>
          <p:cNvCxnSpPr/>
          <p:nvPr/>
        </p:nvCxnSpPr>
        <p:spPr bwMode="auto">
          <a:xfrm flipV="1">
            <a:off x="8305800" y="5455341"/>
            <a:ext cx="0" cy="2088459"/>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graphicFrame>
        <p:nvGraphicFramePr>
          <p:cNvPr id="8" name="Tableau 4"/>
          <p:cNvGraphicFramePr>
            <a:graphicFrameLocks noGrp="1"/>
          </p:cNvGraphicFramePr>
          <p:nvPr/>
        </p:nvGraphicFramePr>
        <p:xfrm>
          <a:off x="7974098" y="3474142"/>
          <a:ext cx="6328642" cy="1981199"/>
        </p:xfrm>
        <a:graphic>
          <a:graphicData uri="http://schemas.openxmlformats.org/drawingml/2006/table">
            <a:tbl>
              <a:tblPr firstRow="1" bandRow="1">
                <a:tableStyleId>{5C22544A-7EE6-4342-B048-85BDC9FD1C3A}</a:tableStyleId>
              </a:tblPr>
              <a:tblGrid>
                <a:gridCol w="1596084">
                  <a:extLst>
                    <a:ext uri="{9D8B030D-6E8A-4147-A177-3AD203B41FA5}">
                      <a16:colId xmlns:a16="http://schemas.microsoft.com/office/drawing/2014/main" val="20000"/>
                    </a:ext>
                  </a:extLst>
                </a:gridCol>
                <a:gridCol w="1299516">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44183">
                  <a:extLst>
                    <a:ext uri="{9D8B030D-6E8A-4147-A177-3AD203B41FA5}">
                      <a16:colId xmlns:a16="http://schemas.microsoft.com/office/drawing/2014/main" val="20003"/>
                    </a:ext>
                  </a:extLst>
                </a:gridCol>
                <a:gridCol w="893459">
                  <a:extLst>
                    <a:ext uri="{9D8B030D-6E8A-4147-A177-3AD203B41FA5}">
                      <a16:colId xmlns:a16="http://schemas.microsoft.com/office/drawing/2014/main" val="20004"/>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900" b="1" kern="1200" dirty="0">
                          <a:solidFill>
                            <a:srgbClr val="000000"/>
                          </a:solidFill>
                          <a:latin typeface="Lato" panose="020F0502020204030203" pitchFamily="34" charset="77"/>
                          <a:ea typeface="+mn-ea"/>
                          <a:cs typeface="+mn-cs"/>
                        </a:rPr>
                        <a:t>Director ID</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900" b="1" kern="1200" dirty="0">
                          <a:solidFill>
                            <a:srgbClr val="000000"/>
                          </a:solidFill>
                          <a:latin typeface="Lato" panose="020F0502020204030203" pitchFamily="34" charset="77"/>
                          <a:ea typeface="+mn-ea"/>
                          <a:cs typeface="+mn-cs"/>
                        </a:rPr>
                        <a:t>Born</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900" b="1" kern="1200" dirty="0">
                          <a:solidFill>
                            <a:srgbClr val="000000"/>
                          </a:solidFill>
                          <a:latin typeface="Lato" panose="020F0502020204030203" pitchFamily="34" charset="77"/>
                          <a:ea typeface="+mn-ea"/>
                          <a:cs typeface="+mn-cs"/>
                        </a:rPr>
                        <a:t>Died</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en-GB" sz="1900" dirty="0">
                          <a:solidFill>
                            <a:srgbClr val="000000"/>
                          </a:solidFill>
                          <a:latin typeface="Lato" panose="020F0502020204030203" pitchFamily="34" charset="77"/>
                        </a:rPr>
                        <a:t>1</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Alfred</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Hitchcock</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1899</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en-GB" sz="1900" dirty="0">
                          <a:solidFill>
                            <a:srgbClr val="000000"/>
                          </a:solidFill>
                          <a:latin typeface="Lato" panose="020F0502020204030203" pitchFamily="34" charset="77"/>
                        </a:rPr>
                        <a:t>2</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Welles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1915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7200">
                <a:tc>
                  <a:txBody>
                    <a:bodyPr/>
                    <a:lstStyle/>
                    <a:p>
                      <a:r>
                        <a:rPr lang="en-GB" sz="1900" dirty="0">
                          <a:solidFill>
                            <a:srgbClr val="000000"/>
                          </a:solidFill>
                          <a:latin typeface="Lato" panose="020F0502020204030203" pitchFamily="34" charset="77"/>
                        </a:rPr>
                        <a:t>3</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529196" y="6440757"/>
            <a:ext cx="5715000" cy="954107"/>
          </a:xfrm>
          <a:prstGeom prst="rect">
            <a:avLst/>
          </a:prstGeom>
          <a:noFill/>
        </p:spPr>
        <p:txBody>
          <a:bodyPr wrap="square" rtlCol="0">
            <a:spAutoFit/>
          </a:bodyPr>
          <a:lstStyle/>
          <a:p>
            <a:r>
              <a:rPr lang="en-US" sz="2800" dirty="0">
                <a:latin typeface="Lato" panose="020F0502020204030203" pitchFamily="34" charset="77"/>
              </a:rPr>
              <a:t>Link the director information between tables</a:t>
            </a:r>
          </a:p>
        </p:txBody>
      </p:sp>
      <p:graphicFrame>
        <p:nvGraphicFramePr>
          <p:cNvPr id="11" name="Tableau 4"/>
          <p:cNvGraphicFramePr>
            <a:graphicFrameLocks noGrp="1"/>
          </p:cNvGraphicFramePr>
          <p:nvPr/>
        </p:nvGraphicFramePr>
        <p:xfrm>
          <a:off x="730014" y="3474142"/>
          <a:ext cx="6854999" cy="3611390"/>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20000"/>
                    </a:ext>
                  </a:extLst>
                </a:gridCol>
                <a:gridCol w="1801109">
                  <a:extLst>
                    <a:ext uri="{9D8B030D-6E8A-4147-A177-3AD203B41FA5}">
                      <a16:colId xmlns:a16="http://schemas.microsoft.com/office/drawing/2014/main" val="20001"/>
                    </a:ext>
                  </a:extLst>
                </a:gridCol>
                <a:gridCol w="780481">
                  <a:extLst>
                    <a:ext uri="{9D8B030D-6E8A-4147-A177-3AD203B41FA5}">
                      <a16:colId xmlns:a16="http://schemas.microsoft.com/office/drawing/2014/main" val="20002"/>
                    </a:ext>
                  </a:extLst>
                </a:gridCol>
                <a:gridCol w="660407">
                  <a:extLst>
                    <a:ext uri="{9D8B030D-6E8A-4147-A177-3AD203B41FA5}">
                      <a16:colId xmlns:a16="http://schemas.microsoft.com/office/drawing/2014/main" val="20003"/>
                    </a:ext>
                  </a:extLst>
                </a:gridCol>
                <a:gridCol w="900555">
                  <a:extLst>
                    <a:ext uri="{9D8B030D-6E8A-4147-A177-3AD203B41FA5}">
                      <a16:colId xmlns:a16="http://schemas.microsoft.com/office/drawing/2014/main" val="20004"/>
                    </a:ext>
                  </a:extLst>
                </a:gridCol>
                <a:gridCol w="2002013">
                  <a:extLst>
                    <a:ext uri="{9D8B030D-6E8A-4147-A177-3AD203B41FA5}">
                      <a16:colId xmlns:a16="http://schemas.microsoft.com/office/drawing/2014/main" val="20005"/>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Director</a:t>
                      </a:r>
                      <a:r>
                        <a:rPr lang="fr-FR" sz="1500" dirty="0">
                          <a:solidFill>
                            <a:srgbClr val="000000"/>
                          </a:solidFill>
                          <a:latin typeface="Lato" panose="020F0502020204030203" pitchFamily="34" charset="77"/>
                        </a:rPr>
                        <a:t> ID</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Starring</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2</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Orson Welles, Joseph </a:t>
                      </a:r>
                      <a:r>
                        <a:rPr lang="fr-FR" sz="1500" dirty="0" err="1">
                          <a:solidFill>
                            <a:srgbClr val="000000"/>
                          </a:solidFill>
                          <a:latin typeface="Lato" panose="020F0502020204030203" pitchFamily="34" charset="77"/>
                        </a:rPr>
                        <a:t>Cotten</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1939</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5</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Roland Toutain, Nora Grégor, Marcel Dalio, Jean Renoir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Cary Grant, Eva Marie Saint, James Mason</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6</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Gene Kelly, Debbie Reynolds, Donald O'Connor</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baseline="0" dirty="0">
                          <a:solidFill>
                            <a:srgbClr val="000000"/>
                          </a:solidFill>
                          <a:latin typeface="Lato" panose="020F0502020204030203" pitchFamily="34" charset="77"/>
                        </a:rPr>
                        <a:t>1</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James Stewart,</a:t>
                      </a:r>
                      <a:r>
                        <a:rPr lang="fr-FR" sz="1500" baseline="0" dirty="0">
                          <a:solidFill>
                            <a:srgbClr val="000000"/>
                          </a:solidFill>
                          <a:latin typeface="Lato" panose="020F0502020204030203" pitchFamily="34" charset="77"/>
                        </a:rPr>
                        <a:t> Grace Kelly</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flipH="1">
            <a:off x="5410200" y="7543800"/>
            <a:ext cx="2895600" cy="0"/>
          </a:xfrm>
          <a:prstGeom prst="line">
            <a:avLst/>
          </a:prstGeom>
          <a:solidFill>
            <a:schemeClr val="accent1"/>
          </a:solidFill>
          <a:ln w="76200" cap="flat" cmpd="sng" algn="ctr">
            <a:solidFill>
              <a:srgbClr val="A2424F"/>
            </a:solidFill>
            <a:prstDash val="solid"/>
            <a:round/>
            <a:headEnd type="none" w="med" len="med"/>
            <a:tailEnd type="none" w="med" len="med"/>
          </a:ln>
          <a:effectLst/>
        </p:spPr>
      </p:cxnSp>
      <p:sp>
        <p:nvSpPr>
          <p:cNvPr id="15" name="Rectangle 14"/>
          <p:cNvSpPr/>
          <p:nvPr/>
        </p:nvSpPr>
        <p:spPr bwMode="auto">
          <a:xfrm>
            <a:off x="4639883" y="3352806"/>
            <a:ext cx="922713" cy="3962394"/>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cxnSp>
        <p:nvCxnSpPr>
          <p:cNvPr id="16" name="Straight Connector 15"/>
          <p:cNvCxnSpPr/>
          <p:nvPr/>
        </p:nvCxnSpPr>
        <p:spPr bwMode="auto">
          <a:xfrm flipV="1">
            <a:off x="5410200" y="7315200"/>
            <a:ext cx="0" cy="228600"/>
          </a:xfrm>
          <a:prstGeom prst="line">
            <a:avLst/>
          </a:prstGeom>
          <a:solidFill>
            <a:schemeClr val="accent1"/>
          </a:solidFill>
          <a:ln w="76200" cap="flat" cmpd="sng" algn="ctr">
            <a:solidFill>
              <a:srgbClr val="A2424F"/>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1232" y="2982794"/>
            <a:ext cx="14467936" cy="4369234"/>
          </a:xfrm>
          <a:prstGeom prst="rect">
            <a:avLst/>
          </a:prstGeom>
        </p:spPr>
      </p:pic>
      <p:sp>
        <p:nvSpPr>
          <p:cNvPr id="2" name="Content Placeholder 1"/>
          <p:cNvSpPr>
            <a:spLocks noGrp="1"/>
          </p:cNvSpPr>
          <p:nvPr>
            <p:ph idx="1"/>
          </p:nvPr>
        </p:nvSpPr>
        <p:spPr>
          <a:xfrm>
            <a:off x="7162800" y="668867"/>
            <a:ext cx="7010400" cy="2057400"/>
          </a:xfrm>
        </p:spPr>
        <p:txBody>
          <a:bodyPr/>
          <a:lstStyle/>
          <a:p>
            <a:r>
              <a:rPr lang="en-US" sz="2400" dirty="0"/>
              <a:t>Normal Form (NF)</a:t>
            </a:r>
          </a:p>
          <a:p>
            <a:pPr lvl="1"/>
            <a:r>
              <a:rPr lang="en-US" sz="2000" dirty="0"/>
              <a:t>1NF: Simple attributes</a:t>
            </a:r>
          </a:p>
          <a:p>
            <a:pPr lvl="1"/>
            <a:r>
              <a:rPr lang="en-US" sz="2000" dirty="0"/>
              <a:t>2NF: Attributes depend on the full key</a:t>
            </a:r>
          </a:p>
          <a:p>
            <a:pPr lvl="1"/>
            <a:r>
              <a:rPr lang="en-US" sz="2000" dirty="0"/>
              <a:t>3NF: Non-key attributes do not depend on each other</a:t>
            </a:r>
          </a:p>
          <a:p>
            <a:pPr lvl="1"/>
            <a:r>
              <a:rPr lang="en-US" sz="2000" dirty="0"/>
              <a:t>And many others</a:t>
            </a:r>
          </a:p>
        </p:txBody>
      </p:sp>
      <p:sp>
        <p:nvSpPr>
          <p:cNvPr id="3" name="Title 2"/>
          <p:cNvSpPr>
            <a:spLocks noGrp="1"/>
          </p:cNvSpPr>
          <p:nvPr>
            <p:ph type="title"/>
          </p:nvPr>
        </p:nvSpPr>
        <p:spPr/>
        <p:txBody>
          <a:bodyPr/>
          <a:lstStyle/>
          <a:p>
            <a:r>
              <a:rPr lang="en-US" dirty="0"/>
              <a:t>Normalization</a:t>
            </a:r>
          </a:p>
        </p:txBody>
      </p:sp>
      <p:sp>
        <p:nvSpPr>
          <p:cNvPr id="8" name="Rectangle 7"/>
          <p:cNvSpPr/>
          <p:nvPr/>
        </p:nvSpPr>
        <p:spPr>
          <a:xfrm>
            <a:off x="8529368" y="7454666"/>
            <a:ext cx="6019800" cy="307777"/>
          </a:xfrm>
          <a:prstGeom prst="rect">
            <a:avLst/>
          </a:prstGeom>
        </p:spPr>
        <p:txBody>
          <a:bodyPr wrap="square">
            <a:spAutoFit/>
          </a:bodyPr>
          <a:lstStyle/>
          <a:p>
            <a:pPr algn="r"/>
            <a:r>
              <a:rPr lang="en-US" sz="1400" dirty="0">
                <a:latin typeface="Consolas" panose="020B0609020204030204" pitchFamily="49" charset="0"/>
                <a:cs typeface="Consolas" panose="020B0609020204030204" pitchFamily="49" charset="0"/>
              </a:rPr>
              <a:t>https://</a:t>
            </a:r>
            <a:r>
              <a:rPr lang="en-US" sz="1400" dirty="0" err="1">
                <a:latin typeface="Consolas" panose="020B0609020204030204" pitchFamily="49" charset="0"/>
                <a:cs typeface="Consolas" panose="020B0609020204030204" pitchFamily="49" charset="0"/>
              </a:rPr>
              <a:t>en.wikipedia.org</a:t>
            </a:r>
            <a:r>
              <a:rPr lang="en-US" sz="1400" dirty="0">
                <a:latin typeface="Consolas" panose="020B0609020204030204" pitchFamily="49" charset="0"/>
                <a:cs typeface="Consolas" panose="020B0609020204030204" pitchFamily="49" charset="0"/>
              </a:rPr>
              <a:t>/wiki/</a:t>
            </a:r>
            <a:r>
              <a:rPr lang="en-US" sz="1400" dirty="0" err="1">
                <a:latin typeface="Consolas" panose="020B0609020204030204" pitchFamily="49" charset="0"/>
                <a:cs typeface="Consolas" panose="020B0609020204030204" pitchFamily="49" charset="0"/>
              </a:rPr>
              <a:t>Database_normalization</a:t>
            </a:r>
            <a:endParaRPr lang="en-US" sz="1400" dirty="0">
              <a:latin typeface="Consolas" panose="020B0609020204030204" pitchFamily="49" charset="0"/>
              <a:cs typeface="Consolas" panose="020B0609020204030204"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Normalization</a:t>
            </a:r>
          </a:p>
        </p:txBody>
      </p:sp>
      <p:grpSp>
        <p:nvGrpSpPr>
          <p:cNvPr id="5" name="Groupe 9"/>
          <p:cNvGrpSpPr/>
          <p:nvPr/>
        </p:nvGrpSpPr>
        <p:grpSpPr>
          <a:xfrm>
            <a:off x="6454762" y="4773459"/>
            <a:ext cx="7337438" cy="2897399"/>
            <a:chOff x="1043608" y="3645024"/>
            <a:chExt cx="8125217" cy="3208476"/>
          </a:xfrm>
        </p:grpSpPr>
        <p:sp>
          <p:nvSpPr>
            <p:cNvPr id="6" name="ZoneTexte 38"/>
            <p:cNvSpPr txBox="1"/>
            <p:nvPr/>
          </p:nvSpPr>
          <p:spPr>
            <a:xfrm>
              <a:off x="1043608" y="4293096"/>
              <a:ext cx="6768752" cy="640326"/>
            </a:xfrm>
            <a:prstGeom prst="rect">
              <a:avLst/>
            </a:prstGeom>
            <a:noFill/>
          </p:spPr>
          <p:txBody>
            <a:bodyPr wrap="square" rtlCol="0">
              <a:spAutoFit/>
            </a:bodyPr>
            <a:lstStyle/>
            <a:p>
              <a:r>
                <a:rPr lang="fr-FR" sz="3600" dirty="0">
                  <a:solidFill>
                    <a:srgbClr val="0070C0"/>
                  </a:solidFill>
                  <a:latin typeface="Franklin Gothic Medium" panose="020B0603020102020204" pitchFamily="34" charset="0"/>
                </a:rPr>
                <a:t>William Kent (1936 – 2005)  </a:t>
              </a:r>
            </a:p>
          </p:txBody>
        </p:sp>
        <p:pic>
          <p:nvPicPr>
            <p:cNvPr id="7" name="Image 5" descr="bill_kent.gif"/>
            <p:cNvPicPr>
              <a:picLocks noChangeAspect="1"/>
            </p:cNvPicPr>
            <p:nvPr/>
          </p:nvPicPr>
          <p:blipFill>
            <a:blip r:embed="rId2" cstate="print"/>
            <a:stretch>
              <a:fillRect/>
            </a:stretch>
          </p:blipFill>
          <p:spPr>
            <a:xfrm>
              <a:off x="5179620" y="3645024"/>
              <a:ext cx="3989205" cy="3208476"/>
            </a:xfrm>
            <a:prstGeom prst="rect">
              <a:avLst/>
            </a:prstGeom>
          </p:spPr>
        </p:pic>
      </p:grpSp>
      <p:sp>
        <p:nvSpPr>
          <p:cNvPr id="8" name="矩形 2"/>
          <p:cNvSpPr/>
          <p:nvPr/>
        </p:nvSpPr>
        <p:spPr>
          <a:xfrm>
            <a:off x="381000" y="6778727"/>
            <a:ext cx="8686800" cy="707886"/>
          </a:xfrm>
          <a:prstGeom prst="rect">
            <a:avLst/>
          </a:prstGeom>
        </p:spPr>
        <p:txBody>
          <a:bodyPr wrap="square">
            <a:spAutoFit/>
          </a:bodyPr>
          <a:lstStyle/>
          <a:p>
            <a:r>
              <a:rPr lang="en-US" altLang="zh-CN" sz="2000" dirty="0">
                <a:latin typeface="Lato" panose="020F0502020204030203" pitchFamily="34" charset="77"/>
              </a:rPr>
              <a:t>William Kent. "A Simple Guide to Five Normal Forms in Relational Database Theory", Communications of the ACM 26 (2), Feb. 1983, pp. 120–125.</a:t>
            </a:r>
            <a:endParaRPr lang="zh-CN" altLang="en-US" sz="2000" dirty="0">
              <a:latin typeface="Lato" panose="020F0502020204030203" pitchFamily="34" charset="77"/>
            </a:endParaRPr>
          </a:p>
        </p:txBody>
      </p:sp>
      <p:grpSp>
        <p:nvGrpSpPr>
          <p:cNvPr id="12" name="Group 11"/>
          <p:cNvGrpSpPr/>
          <p:nvPr/>
        </p:nvGrpSpPr>
        <p:grpSpPr>
          <a:xfrm>
            <a:off x="3886200" y="2177033"/>
            <a:ext cx="7632848" cy="2543885"/>
            <a:chOff x="4114800" y="1973025"/>
            <a:chExt cx="7632848" cy="2543885"/>
          </a:xfrm>
        </p:grpSpPr>
        <p:sp>
          <p:nvSpPr>
            <p:cNvPr id="9" name="ZoneTexte 35"/>
            <p:cNvSpPr txBox="1"/>
            <p:nvPr/>
          </p:nvSpPr>
          <p:spPr>
            <a:xfrm>
              <a:off x="4114800" y="1973025"/>
              <a:ext cx="7632848" cy="1323439"/>
            </a:xfrm>
            <a:prstGeom prst="rect">
              <a:avLst/>
            </a:prstGeom>
            <a:noFill/>
          </p:spPr>
          <p:txBody>
            <a:bodyPr wrap="square" rtlCol="0">
              <a:spAutoFit/>
            </a:bodyPr>
            <a:lstStyle/>
            <a:p>
              <a:r>
                <a:rPr lang="fr-FR" sz="4000" b="1" dirty="0">
                  <a:solidFill>
                    <a:srgbClr val="000000"/>
                  </a:solidFill>
                  <a:latin typeface="Lato" panose="020F0502020204030203" pitchFamily="34" charset="77"/>
                </a:rPr>
                <a:t>Every </a:t>
              </a:r>
              <a:r>
                <a:rPr lang="fr-FR" sz="4000" b="1" dirty="0" smtClean="0">
                  <a:solidFill>
                    <a:srgbClr val="000000"/>
                  </a:solidFill>
                  <a:latin typeface="Lato" panose="020F0502020204030203" pitchFamily="34" charset="77"/>
                </a:rPr>
                <a:t>non</a:t>
              </a:r>
              <a:r>
                <a:rPr lang="en-US" altLang="zh-CN" sz="4000" b="1" dirty="0" smtClean="0">
                  <a:solidFill>
                    <a:srgbClr val="000000"/>
                  </a:solidFill>
                  <a:latin typeface="Lato" panose="020F0502020204030203" pitchFamily="34" charset="77"/>
                </a:rPr>
                <a:t>-</a:t>
              </a:r>
              <a:r>
                <a:rPr lang="fr-FR" sz="4000" b="1" dirty="0" smtClean="0">
                  <a:solidFill>
                    <a:srgbClr val="000000"/>
                  </a:solidFill>
                  <a:latin typeface="Lato" panose="020F0502020204030203" pitchFamily="34" charset="77"/>
                </a:rPr>
                <a:t>key </a:t>
              </a:r>
              <a:r>
                <a:rPr lang="fr-FR" sz="4000" b="1" dirty="0">
                  <a:solidFill>
                    <a:srgbClr val="A2424F"/>
                  </a:solidFill>
                  <a:effectLst>
                    <a:outerShdw blurRad="38100" dist="38100" dir="2700000" algn="tl">
                      <a:srgbClr val="000000">
                        <a:alpha val="43137"/>
                      </a:srgbClr>
                    </a:outerShdw>
                  </a:effectLst>
                  <a:latin typeface="Lato" panose="020F0502020204030203" pitchFamily="34" charset="77"/>
                </a:rPr>
                <a:t>attribute</a:t>
              </a:r>
              <a:r>
                <a:rPr lang="fr-FR" sz="4000" b="1" dirty="0">
                  <a:solidFill>
                    <a:srgbClr val="000000"/>
                  </a:solidFill>
                  <a:latin typeface="Lato" panose="020F0502020204030203" pitchFamily="34" charset="77"/>
                </a:rPr>
                <a:t> must provide a </a:t>
              </a:r>
              <a:r>
                <a:rPr lang="fr-FR" sz="4000" b="1" dirty="0">
                  <a:solidFill>
                    <a:srgbClr val="A2424F"/>
                  </a:solidFill>
                  <a:effectLst>
                    <a:outerShdw blurRad="38100" dist="38100" dir="2700000" algn="tl">
                      <a:srgbClr val="000000">
                        <a:alpha val="43137"/>
                      </a:srgbClr>
                    </a:outerShdw>
                  </a:effectLst>
                  <a:latin typeface="Lato" panose="020F0502020204030203" pitchFamily="34" charset="77"/>
                </a:rPr>
                <a:t>fact</a:t>
              </a:r>
              <a:r>
                <a:rPr lang="fr-FR" sz="4000" b="1" dirty="0">
                  <a:solidFill>
                    <a:srgbClr val="000000"/>
                  </a:solidFill>
                  <a:latin typeface="Lato" panose="020F0502020204030203" pitchFamily="34" charset="77"/>
                </a:rPr>
                <a:t> about the </a:t>
              </a:r>
              <a:r>
                <a:rPr lang="fr-FR" sz="4000" b="1" dirty="0">
                  <a:solidFill>
                    <a:schemeClr val="accent6">
                      <a:lumMod val="50000"/>
                    </a:schemeClr>
                  </a:solidFill>
                  <a:effectLst>
                    <a:outerShdw blurRad="38100" dist="38100" dir="2700000" algn="tl">
                      <a:srgbClr val="000000">
                        <a:alpha val="43137"/>
                      </a:srgbClr>
                    </a:outerShdw>
                  </a:effectLst>
                  <a:latin typeface="Lato" panose="020F0502020204030203" pitchFamily="34" charset="77"/>
                </a:rPr>
                <a:t>key</a:t>
              </a:r>
              <a:r>
                <a:rPr lang="fr-FR" sz="4000" b="1" dirty="0">
                  <a:solidFill>
                    <a:srgbClr val="000000"/>
                  </a:solidFill>
                  <a:latin typeface="Lato" panose="020F0502020204030203" pitchFamily="34" charset="77"/>
                </a:rPr>
                <a:t>, </a:t>
              </a:r>
              <a:endParaRPr lang="fr-FR" sz="4000" b="1" dirty="0">
                <a:solidFill>
                  <a:srgbClr val="969696"/>
                </a:solidFill>
                <a:latin typeface="Lato" panose="020F0502020204030203" pitchFamily="34" charset="77"/>
              </a:endParaRPr>
            </a:p>
          </p:txBody>
        </p:sp>
        <p:sp>
          <p:nvSpPr>
            <p:cNvPr id="10" name="ZoneTexte 6"/>
            <p:cNvSpPr txBox="1"/>
            <p:nvPr/>
          </p:nvSpPr>
          <p:spPr>
            <a:xfrm>
              <a:off x="4115264" y="3197024"/>
              <a:ext cx="4104456" cy="707886"/>
            </a:xfrm>
            <a:prstGeom prst="rect">
              <a:avLst/>
            </a:prstGeom>
            <a:noFill/>
          </p:spPr>
          <p:txBody>
            <a:bodyPr wrap="square" rtlCol="0">
              <a:spAutoFit/>
            </a:bodyPr>
            <a:lstStyle/>
            <a:p>
              <a:r>
                <a:rPr lang="fr-FR" sz="4000" b="1" dirty="0">
                  <a:solidFill>
                    <a:srgbClr val="000000"/>
                  </a:solidFill>
                  <a:latin typeface="Lato" panose="020F0502020204030203" pitchFamily="34" charset="77"/>
                </a:rPr>
                <a:t>the </a:t>
              </a:r>
              <a:r>
                <a:rPr lang="fr-FR" sz="4000" b="1" dirty="0">
                  <a:solidFill>
                    <a:srgbClr val="A2424F"/>
                  </a:solidFill>
                  <a:effectLst>
                    <a:outerShdw blurRad="38100" dist="38100" dir="2700000" algn="tl">
                      <a:srgbClr val="000000">
                        <a:alpha val="43137"/>
                      </a:srgbClr>
                    </a:outerShdw>
                  </a:effectLst>
                  <a:latin typeface="Lato" panose="020F0502020204030203" pitchFamily="34" charset="77"/>
                </a:rPr>
                <a:t>whole key</a:t>
              </a:r>
              <a:r>
                <a:rPr lang="fr-FR" sz="4000" b="1" dirty="0">
                  <a:solidFill>
                    <a:srgbClr val="000000"/>
                  </a:solidFill>
                  <a:latin typeface="Lato" panose="020F0502020204030203" pitchFamily="34" charset="77"/>
                </a:rPr>
                <a:t>, </a:t>
              </a:r>
            </a:p>
          </p:txBody>
        </p:sp>
        <p:sp>
          <p:nvSpPr>
            <p:cNvPr id="11" name="ZoneTexte 7"/>
            <p:cNvSpPr txBox="1"/>
            <p:nvPr/>
          </p:nvSpPr>
          <p:spPr>
            <a:xfrm>
              <a:off x="4114800" y="3809024"/>
              <a:ext cx="7632848" cy="707886"/>
            </a:xfrm>
            <a:prstGeom prst="rect">
              <a:avLst/>
            </a:prstGeom>
            <a:noFill/>
          </p:spPr>
          <p:txBody>
            <a:bodyPr wrap="square" rtlCol="0">
              <a:spAutoFit/>
            </a:bodyPr>
            <a:lstStyle/>
            <a:p>
              <a:r>
                <a:rPr lang="fr-FR" sz="4000" b="1" dirty="0">
                  <a:solidFill>
                    <a:srgbClr val="000000"/>
                  </a:solidFill>
                  <a:latin typeface="Lato" panose="020F0502020204030203" pitchFamily="34" charset="77"/>
                </a:rPr>
                <a:t>and </a:t>
              </a:r>
              <a:r>
                <a:rPr lang="fr-FR" sz="4000" b="1" dirty="0">
                  <a:solidFill>
                    <a:srgbClr val="A2424F"/>
                  </a:solidFill>
                  <a:effectLst>
                    <a:outerShdw blurRad="38100" dist="38100" dir="2700000" algn="tl">
                      <a:srgbClr val="000000">
                        <a:alpha val="43137"/>
                      </a:srgbClr>
                    </a:outerShdw>
                  </a:effectLst>
                  <a:latin typeface="Lato" panose="020F0502020204030203" pitchFamily="34" charset="77"/>
                </a:rPr>
                <a:t>nothing but the key</a:t>
              </a:r>
              <a:r>
                <a:rPr lang="fr-FR" sz="4000" b="1" dirty="0">
                  <a:solidFill>
                    <a:srgbClr val="000000"/>
                  </a:solidFill>
                  <a:latin typeface="Lato" panose="020F0502020204030203" pitchFamily="34" charset="77"/>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“First Norm Rule” (1NF)</a:t>
            </a:r>
          </a:p>
          <a:p>
            <a:pPr lvl="1"/>
            <a:r>
              <a:rPr lang="en-US" dirty="0"/>
              <a:t>Each column should only contain ONE piece of information</a:t>
            </a:r>
          </a:p>
        </p:txBody>
      </p:sp>
      <p:sp>
        <p:nvSpPr>
          <p:cNvPr id="3" name="Title 2"/>
          <p:cNvSpPr>
            <a:spLocks noGrp="1"/>
          </p:cNvSpPr>
          <p:nvPr>
            <p:ph type="title"/>
          </p:nvPr>
        </p:nvSpPr>
        <p:spPr/>
        <p:txBody>
          <a:bodyPr/>
          <a:lstStyle/>
          <a:p>
            <a:r>
              <a:rPr lang="en-US" dirty="0"/>
              <a:t>Normalization</a:t>
            </a:r>
          </a:p>
        </p:txBody>
      </p:sp>
      <p:cxnSp>
        <p:nvCxnSpPr>
          <p:cNvPr id="6" name="Straight Arrow Connector 5"/>
          <p:cNvCxnSpPr/>
          <p:nvPr/>
        </p:nvCxnSpPr>
        <p:spPr bwMode="auto">
          <a:xfrm flipV="1">
            <a:off x="8305800" y="5455341"/>
            <a:ext cx="0" cy="2088459"/>
          </a:xfrm>
          <a:prstGeom prst="straightConnector1">
            <a:avLst/>
          </a:prstGeom>
          <a:solidFill>
            <a:schemeClr val="accent1"/>
          </a:solidFill>
          <a:ln w="76200" cap="flat" cmpd="sng" algn="ctr">
            <a:solidFill>
              <a:srgbClr val="A2424F"/>
            </a:solidFill>
            <a:prstDash val="solid"/>
            <a:round/>
            <a:headEnd type="none" w="med" len="med"/>
            <a:tailEnd type="triangle"/>
          </a:ln>
          <a:effectLst/>
        </p:spPr>
      </p:cxnSp>
      <p:graphicFrame>
        <p:nvGraphicFramePr>
          <p:cNvPr id="8" name="Tableau 4"/>
          <p:cNvGraphicFramePr>
            <a:graphicFrameLocks noGrp="1"/>
          </p:cNvGraphicFramePr>
          <p:nvPr/>
        </p:nvGraphicFramePr>
        <p:xfrm>
          <a:off x="7974098" y="3474142"/>
          <a:ext cx="6328642" cy="1981199"/>
        </p:xfrm>
        <a:graphic>
          <a:graphicData uri="http://schemas.openxmlformats.org/drawingml/2006/table">
            <a:tbl>
              <a:tblPr firstRow="1" bandRow="1">
                <a:tableStyleId>{5C22544A-7EE6-4342-B048-85BDC9FD1C3A}</a:tableStyleId>
              </a:tblPr>
              <a:tblGrid>
                <a:gridCol w="1596084">
                  <a:extLst>
                    <a:ext uri="{9D8B030D-6E8A-4147-A177-3AD203B41FA5}">
                      <a16:colId xmlns:a16="http://schemas.microsoft.com/office/drawing/2014/main" val="20000"/>
                    </a:ext>
                  </a:extLst>
                </a:gridCol>
                <a:gridCol w="1299516">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44183">
                  <a:extLst>
                    <a:ext uri="{9D8B030D-6E8A-4147-A177-3AD203B41FA5}">
                      <a16:colId xmlns:a16="http://schemas.microsoft.com/office/drawing/2014/main" val="20003"/>
                    </a:ext>
                  </a:extLst>
                </a:gridCol>
                <a:gridCol w="893459">
                  <a:extLst>
                    <a:ext uri="{9D8B030D-6E8A-4147-A177-3AD203B41FA5}">
                      <a16:colId xmlns:a16="http://schemas.microsoft.com/office/drawing/2014/main" val="20004"/>
                    </a:ext>
                  </a:extLst>
                </a:gridCol>
              </a:tblGrid>
              <a:tr h="45719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900" b="1" kern="1200" dirty="0">
                          <a:solidFill>
                            <a:srgbClr val="000000"/>
                          </a:solidFill>
                          <a:latin typeface="Lato" panose="020F0502020204030203" pitchFamily="34" charset="77"/>
                          <a:ea typeface="+mn-ea"/>
                          <a:cs typeface="+mn-cs"/>
                        </a:rPr>
                        <a:t>Director ID</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Director_Firstname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900" dirty="0" err="1">
                          <a:solidFill>
                            <a:srgbClr val="000000"/>
                          </a:solidFill>
                          <a:latin typeface="Lato" panose="020F0502020204030203" pitchFamily="34" charset="77"/>
                        </a:rPr>
                        <a:t>Director_Lastname</a:t>
                      </a:r>
                      <a:endParaRPr lang="en-GB" sz="1900" dirty="0">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900" b="1" kern="1200" dirty="0">
                          <a:solidFill>
                            <a:srgbClr val="000000"/>
                          </a:solidFill>
                          <a:latin typeface="Lato" panose="020F0502020204030203" pitchFamily="34" charset="77"/>
                          <a:ea typeface="+mn-ea"/>
                          <a:cs typeface="+mn-cs"/>
                        </a:rPr>
                        <a:t>Born</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900" b="1" kern="1200" dirty="0">
                          <a:solidFill>
                            <a:srgbClr val="000000"/>
                          </a:solidFill>
                          <a:latin typeface="Lato" panose="020F0502020204030203" pitchFamily="34" charset="77"/>
                          <a:ea typeface="+mn-ea"/>
                          <a:cs typeface="+mn-cs"/>
                        </a:rPr>
                        <a:t>Died</a:t>
                      </a:r>
                    </a:p>
                  </a:txBody>
                  <a:tcPr marL="75132" marR="75132" marT="37565" marB="37565"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412549">
                <a:tc>
                  <a:txBody>
                    <a:bodyPr/>
                    <a:lstStyle/>
                    <a:p>
                      <a:r>
                        <a:rPr lang="en-GB" sz="1900" dirty="0">
                          <a:solidFill>
                            <a:srgbClr val="000000"/>
                          </a:solidFill>
                          <a:latin typeface="Lato" panose="020F0502020204030203" pitchFamily="34" charset="77"/>
                        </a:rPr>
                        <a:t>1</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Alfred</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Hitchcock</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1899</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1980</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57200">
                <a:tc>
                  <a:txBody>
                    <a:bodyPr/>
                    <a:lstStyle/>
                    <a:p>
                      <a:r>
                        <a:rPr lang="en-GB" sz="1900" dirty="0">
                          <a:solidFill>
                            <a:srgbClr val="000000"/>
                          </a:solidFill>
                          <a:latin typeface="Lato" panose="020F0502020204030203" pitchFamily="34" charset="77"/>
                        </a:rPr>
                        <a:t>2</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Orson</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900" dirty="0">
                          <a:solidFill>
                            <a:srgbClr val="000000"/>
                          </a:solidFill>
                          <a:latin typeface="Lato" panose="020F0502020204030203" pitchFamily="34" charset="77"/>
                        </a:rPr>
                        <a:t>Welles</a:t>
                      </a:r>
                      <a:endParaRPr lang="en-GB" sz="1900" dirty="0">
                        <a:solidFill>
                          <a:srgbClr val="000000"/>
                        </a:solidFill>
                        <a:latin typeface="Lato" panose="020F0502020204030203" pitchFamily="34" charset="77"/>
                      </a:endParaRP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1915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1985</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7200">
                <a:tc>
                  <a:txBody>
                    <a:bodyPr/>
                    <a:lstStyle/>
                    <a:p>
                      <a:r>
                        <a:rPr lang="en-GB" sz="1900" dirty="0">
                          <a:solidFill>
                            <a:srgbClr val="000000"/>
                          </a:solidFill>
                          <a:latin typeface="Lato" panose="020F0502020204030203" pitchFamily="34" charset="77"/>
                        </a:rPr>
                        <a:t>3</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900" dirty="0">
                          <a:solidFill>
                            <a:srgbClr val="000000"/>
                          </a:solidFill>
                          <a:latin typeface="Lato" panose="020F0502020204030203" pitchFamily="34" charset="77"/>
                        </a:rPr>
                        <a:t>…</a:t>
                      </a:r>
                    </a:p>
                  </a:txBody>
                  <a:tcPr marL="75132" marR="75132" marT="37565" marB="37565">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529196" y="6440757"/>
            <a:ext cx="5715000" cy="954107"/>
          </a:xfrm>
          <a:prstGeom prst="rect">
            <a:avLst/>
          </a:prstGeom>
          <a:noFill/>
        </p:spPr>
        <p:txBody>
          <a:bodyPr wrap="square" rtlCol="0">
            <a:spAutoFit/>
          </a:bodyPr>
          <a:lstStyle/>
          <a:p>
            <a:r>
              <a:rPr lang="en-US" sz="2800" dirty="0">
                <a:latin typeface="Lato" panose="020F0502020204030203" pitchFamily="34" charset="77"/>
              </a:rPr>
              <a:t>Link the director information between tables</a:t>
            </a:r>
          </a:p>
        </p:txBody>
      </p:sp>
      <p:graphicFrame>
        <p:nvGraphicFramePr>
          <p:cNvPr id="11" name="Tableau 4"/>
          <p:cNvGraphicFramePr>
            <a:graphicFrameLocks noGrp="1"/>
          </p:cNvGraphicFramePr>
          <p:nvPr/>
        </p:nvGraphicFramePr>
        <p:xfrm>
          <a:off x="730014" y="3474142"/>
          <a:ext cx="6854999" cy="3611390"/>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20000"/>
                    </a:ext>
                  </a:extLst>
                </a:gridCol>
                <a:gridCol w="1801109">
                  <a:extLst>
                    <a:ext uri="{9D8B030D-6E8A-4147-A177-3AD203B41FA5}">
                      <a16:colId xmlns:a16="http://schemas.microsoft.com/office/drawing/2014/main" val="20001"/>
                    </a:ext>
                  </a:extLst>
                </a:gridCol>
                <a:gridCol w="780481">
                  <a:extLst>
                    <a:ext uri="{9D8B030D-6E8A-4147-A177-3AD203B41FA5}">
                      <a16:colId xmlns:a16="http://schemas.microsoft.com/office/drawing/2014/main" val="20002"/>
                    </a:ext>
                  </a:extLst>
                </a:gridCol>
                <a:gridCol w="660407">
                  <a:extLst>
                    <a:ext uri="{9D8B030D-6E8A-4147-A177-3AD203B41FA5}">
                      <a16:colId xmlns:a16="http://schemas.microsoft.com/office/drawing/2014/main" val="20003"/>
                    </a:ext>
                  </a:extLst>
                </a:gridCol>
                <a:gridCol w="900555">
                  <a:extLst>
                    <a:ext uri="{9D8B030D-6E8A-4147-A177-3AD203B41FA5}">
                      <a16:colId xmlns:a16="http://schemas.microsoft.com/office/drawing/2014/main" val="20004"/>
                    </a:ext>
                  </a:extLst>
                </a:gridCol>
                <a:gridCol w="2002013">
                  <a:extLst>
                    <a:ext uri="{9D8B030D-6E8A-4147-A177-3AD203B41FA5}">
                      <a16:colId xmlns:a16="http://schemas.microsoft.com/office/drawing/2014/main" val="20005"/>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Director</a:t>
                      </a:r>
                      <a:r>
                        <a:rPr lang="fr-FR" sz="1500" dirty="0">
                          <a:solidFill>
                            <a:srgbClr val="000000"/>
                          </a:solidFill>
                          <a:latin typeface="Lato" panose="020F0502020204030203" pitchFamily="34" charset="77"/>
                        </a:rPr>
                        <a:t> ID</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Starring</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2</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Orson Welles, Joseph </a:t>
                      </a:r>
                      <a:r>
                        <a:rPr lang="fr-FR" sz="1500" dirty="0" err="1">
                          <a:solidFill>
                            <a:srgbClr val="000000"/>
                          </a:solidFill>
                          <a:latin typeface="Lato" panose="020F0502020204030203" pitchFamily="34" charset="77"/>
                        </a:rPr>
                        <a:t>Cotten</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1939</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5</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Roland Toutain, Nora Grégor, Marcel Dalio, Jean Renoir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Cary Grant, Eva Marie Saint, James Mason</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6</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Gene Kelly, Debbie Reynolds, Donald O'Connor</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baseline="0" dirty="0">
                          <a:solidFill>
                            <a:srgbClr val="000000"/>
                          </a:solidFill>
                          <a:latin typeface="Lato" panose="020F0502020204030203" pitchFamily="34" charset="77"/>
                        </a:rPr>
                        <a:t>1</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James Stewart,</a:t>
                      </a:r>
                      <a:r>
                        <a:rPr lang="fr-FR" sz="1500" baseline="0" dirty="0">
                          <a:solidFill>
                            <a:srgbClr val="000000"/>
                          </a:solidFill>
                          <a:latin typeface="Lato" panose="020F0502020204030203" pitchFamily="34" charset="77"/>
                        </a:rPr>
                        <a:t> Grace Kelly</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cxnSp>
        <p:nvCxnSpPr>
          <p:cNvPr id="14" name="Straight Connector 13"/>
          <p:cNvCxnSpPr/>
          <p:nvPr/>
        </p:nvCxnSpPr>
        <p:spPr bwMode="auto">
          <a:xfrm flipH="1">
            <a:off x="5410200" y="7543800"/>
            <a:ext cx="2895600" cy="0"/>
          </a:xfrm>
          <a:prstGeom prst="line">
            <a:avLst/>
          </a:prstGeom>
          <a:solidFill>
            <a:schemeClr val="accent1"/>
          </a:solidFill>
          <a:ln w="76200" cap="flat" cmpd="sng" algn="ctr">
            <a:solidFill>
              <a:srgbClr val="A2424F"/>
            </a:solidFill>
            <a:prstDash val="solid"/>
            <a:round/>
            <a:headEnd type="none" w="med" len="med"/>
            <a:tailEnd type="none" w="med" len="med"/>
          </a:ln>
          <a:effectLst/>
        </p:spPr>
      </p:cxnSp>
      <p:sp>
        <p:nvSpPr>
          <p:cNvPr id="15" name="Rectangle 14"/>
          <p:cNvSpPr/>
          <p:nvPr/>
        </p:nvSpPr>
        <p:spPr bwMode="auto">
          <a:xfrm>
            <a:off x="4639883" y="3352806"/>
            <a:ext cx="922713" cy="3962394"/>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cxnSp>
        <p:nvCxnSpPr>
          <p:cNvPr id="16" name="Straight Connector 15"/>
          <p:cNvCxnSpPr/>
          <p:nvPr/>
        </p:nvCxnSpPr>
        <p:spPr bwMode="auto">
          <a:xfrm flipV="1">
            <a:off x="5410200" y="7315200"/>
            <a:ext cx="0" cy="228600"/>
          </a:xfrm>
          <a:prstGeom prst="line">
            <a:avLst/>
          </a:prstGeom>
          <a:solidFill>
            <a:schemeClr val="accent1"/>
          </a:solidFill>
          <a:ln w="76200" cap="flat" cmpd="sng" algn="ctr">
            <a:solidFill>
              <a:srgbClr val="A2424F"/>
            </a:solidFill>
            <a:prstDash val="solid"/>
            <a:round/>
            <a:headEnd type="none" w="med" len="med"/>
            <a:tailEnd type="none" w="med" len="med"/>
          </a:ln>
          <a:effectLst/>
        </p:spPr>
      </p:cxnSp>
      <p:sp>
        <p:nvSpPr>
          <p:cNvPr id="4" name="Rectangle 3"/>
          <p:cNvSpPr/>
          <p:nvPr/>
        </p:nvSpPr>
        <p:spPr bwMode="auto">
          <a:xfrm>
            <a:off x="5926339" y="877368"/>
            <a:ext cx="5105400" cy="989532"/>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a:ln>
                  <a:noFill/>
                </a:ln>
                <a:solidFill>
                  <a:srgbClr val="A2424F"/>
                </a:solidFill>
                <a:effectLst/>
                <a:latin typeface="Lato" panose="020F0502020204030203" pitchFamily="34" charset="77"/>
                <a:ea typeface="MS PGothic" panose="020B0600070205080204" pitchFamily="34" charset="-128"/>
                <a:cs typeface="MS PGothic" panose="020B0600070205080204" pitchFamily="34" charset="-128"/>
              </a:rPr>
              <a:t>Question:</a:t>
            </a:r>
          </a:p>
          <a:p>
            <a:pPr marL="0" marR="0" indent="0" algn="l" defTabSz="914400" rtl="0" eaLnBrk="0" fontAlgn="base" latinLnBrk="0" hangingPunct="0">
              <a:lnSpc>
                <a:spcPct val="100000"/>
              </a:lnSpc>
              <a:spcBef>
                <a:spcPct val="0"/>
              </a:spcBef>
              <a:spcAft>
                <a:spcPct val="0"/>
              </a:spcAft>
              <a:buClrTx/>
              <a:buSzTx/>
              <a:buFontTx/>
              <a:buNone/>
            </a:pPr>
            <a:r>
              <a:rPr lang="en-US" sz="2400" dirty="0">
                <a:latin typeface="Lato" panose="020F0502020204030203" pitchFamily="34" charset="77"/>
                <a:ea typeface="MS PGothic" panose="020B0600070205080204" pitchFamily="34" charset="-128"/>
                <a:cs typeface="MS PGothic" panose="020B0600070205080204" pitchFamily="34" charset="-128"/>
              </a:rPr>
              <a:t>What if there are multiple director?</a:t>
            </a:r>
            <a:endParaRPr kumimoji="0" lang="en-US" sz="24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p:txBody>
      </p:sp>
      <p:pic>
        <p:nvPicPr>
          <p:cNvPr id="12" name="Picture 11"/>
          <p:cNvPicPr>
            <a:picLocks noChangeAspect="1"/>
          </p:cNvPicPr>
          <p:nvPr/>
        </p:nvPicPr>
        <p:blipFill>
          <a:blip r:embed="rId3"/>
          <a:stretch>
            <a:fillRect/>
          </a:stretch>
        </p:blipFill>
        <p:spPr>
          <a:xfrm>
            <a:off x="11734800" y="349942"/>
            <a:ext cx="1804172" cy="2528682"/>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bad idea: Add more columns in the Movie table</a:t>
            </a:r>
          </a:p>
          <a:p>
            <a:endParaRPr lang="en-US" dirty="0"/>
          </a:p>
          <a:p>
            <a:endParaRPr lang="en-US" dirty="0"/>
          </a:p>
          <a:p>
            <a:pPr lvl="1"/>
            <a:r>
              <a:rPr lang="en-US" dirty="0"/>
              <a:t>Waste of space (not too many movies have 3 directors, let alone 6)</a:t>
            </a:r>
          </a:p>
        </p:txBody>
      </p:sp>
      <p:sp>
        <p:nvSpPr>
          <p:cNvPr id="3" name="Title 2"/>
          <p:cNvSpPr>
            <a:spLocks noGrp="1"/>
          </p:cNvSpPr>
          <p:nvPr>
            <p:ph type="title"/>
          </p:nvPr>
        </p:nvSpPr>
        <p:spPr/>
        <p:txBody>
          <a:bodyPr/>
          <a:lstStyle/>
          <a:p>
            <a:r>
              <a:rPr lang="en-US" dirty="0"/>
              <a:t>Entity and Relationship</a:t>
            </a:r>
          </a:p>
        </p:txBody>
      </p:sp>
      <p:graphicFrame>
        <p:nvGraphicFramePr>
          <p:cNvPr id="4" name="Tableau 4"/>
          <p:cNvGraphicFramePr>
            <a:graphicFrameLocks noGrp="1"/>
          </p:cNvGraphicFramePr>
          <p:nvPr/>
        </p:nvGraphicFramePr>
        <p:xfrm>
          <a:off x="2247900" y="2895600"/>
          <a:ext cx="10134600" cy="516394"/>
        </p:xfrm>
        <a:graphic>
          <a:graphicData uri="http://schemas.openxmlformats.org/drawingml/2006/table">
            <a:tbl>
              <a:tblPr firstRow="1" bandRow="1">
                <a:tableStyleId>{5C22544A-7EE6-4342-B048-85BDC9FD1C3A}</a:tableStyleId>
              </a:tblPr>
              <a:tblGrid>
                <a:gridCol w="831778">
                  <a:extLst>
                    <a:ext uri="{9D8B030D-6E8A-4147-A177-3AD203B41FA5}">
                      <a16:colId xmlns:a16="http://schemas.microsoft.com/office/drawing/2014/main" val="20000"/>
                    </a:ext>
                  </a:extLst>
                </a:gridCol>
                <a:gridCol w="2108744">
                  <a:extLst>
                    <a:ext uri="{9D8B030D-6E8A-4147-A177-3AD203B41FA5}">
                      <a16:colId xmlns:a16="http://schemas.microsoft.com/office/drawing/2014/main" val="20001"/>
                    </a:ext>
                  </a:extLst>
                </a:gridCol>
                <a:gridCol w="913789">
                  <a:extLst>
                    <a:ext uri="{9D8B030D-6E8A-4147-A177-3AD203B41FA5}">
                      <a16:colId xmlns:a16="http://schemas.microsoft.com/office/drawing/2014/main" val="20002"/>
                    </a:ext>
                  </a:extLst>
                </a:gridCol>
                <a:gridCol w="773206">
                  <a:extLst>
                    <a:ext uri="{9D8B030D-6E8A-4147-A177-3AD203B41FA5}">
                      <a16:colId xmlns:a16="http://schemas.microsoft.com/office/drawing/2014/main" val="20003"/>
                    </a:ext>
                  </a:extLst>
                </a:gridCol>
                <a:gridCol w="1054373">
                  <a:extLst>
                    <a:ext uri="{9D8B030D-6E8A-4147-A177-3AD203B41FA5}">
                      <a16:colId xmlns:a16="http://schemas.microsoft.com/office/drawing/2014/main" val="20004"/>
                    </a:ext>
                  </a:extLst>
                </a:gridCol>
                <a:gridCol w="1054373">
                  <a:extLst>
                    <a:ext uri="{9D8B030D-6E8A-4147-A177-3AD203B41FA5}">
                      <a16:colId xmlns:a16="http://schemas.microsoft.com/office/drawing/2014/main" val="20005"/>
                    </a:ext>
                  </a:extLst>
                </a:gridCol>
                <a:gridCol w="1054373">
                  <a:extLst>
                    <a:ext uri="{9D8B030D-6E8A-4147-A177-3AD203B41FA5}">
                      <a16:colId xmlns:a16="http://schemas.microsoft.com/office/drawing/2014/main" val="20006"/>
                    </a:ext>
                  </a:extLst>
                </a:gridCol>
                <a:gridCol w="2343964">
                  <a:extLst>
                    <a:ext uri="{9D8B030D-6E8A-4147-A177-3AD203B41FA5}">
                      <a16:colId xmlns:a16="http://schemas.microsoft.com/office/drawing/2014/main" val="20007"/>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Director</a:t>
                      </a:r>
                      <a:r>
                        <a:rPr lang="fr-FR" sz="1500" dirty="0">
                          <a:solidFill>
                            <a:srgbClr val="000000"/>
                          </a:solidFill>
                          <a:latin typeface="Lato" panose="020F0502020204030203" pitchFamily="34" charset="77"/>
                        </a:rPr>
                        <a:t> ID</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500" b="1" kern="1200" dirty="0">
                          <a:solidFill>
                            <a:srgbClr val="000000"/>
                          </a:solidFill>
                          <a:latin typeface="Lato" panose="020F0502020204030203" pitchFamily="34" charset="77"/>
                          <a:ea typeface="+mn-ea"/>
                          <a:cs typeface="+mn-cs"/>
                        </a:rPr>
                        <a:t>Director 2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500" b="1" kern="1200" dirty="0">
                          <a:solidFill>
                            <a:srgbClr val="000000"/>
                          </a:solidFill>
                          <a:latin typeface="Lato" panose="020F0502020204030203" pitchFamily="34" charset="77"/>
                          <a:ea typeface="+mn-ea"/>
                          <a:cs typeface="+mn-cs"/>
                        </a:rPr>
                        <a:t>Director 3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Starring</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bad idea: Add more columns in the Movie table</a:t>
            </a:r>
          </a:p>
          <a:p>
            <a:endParaRPr lang="en-US" dirty="0"/>
          </a:p>
          <a:p>
            <a:endParaRPr lang="en-US" dirty="0"/>
          </a:p>
          <a:p>
            <a:pPr lvl="1"/>
            <a:r>
              <a:rPr lang="en-US" dirty="0"/>
              <a:t>Waste of space (not too many movies have 3 directors, let alone 6)</a:t>
            </a:r>
          </a:p>
          <a:p>
            <a:pPr marL="335280" lvl="1" indent="0">
              <a:buNone/>
            </a:pPr>
            <a:endParaRPr lang="en-US" dirty="0"/>
          </a:p>
          <a:p>
            <a:pPr lvl="1"/>
            <a:r>
              <a:rPr lang="en-US" dirty="0"/>
              <a:t>How about starring (</a:t>
            </a:r>
            <a:r>
              <a:rPr lang="zh-CN" altLang="en-US" dirty="0"/>
              <a:t>主演</a:t>
            </a:r>
            <a:r>
              <a:rPr lang="en-US" dirty="0"/>
              <a:t>)? 10+ more columns?</a:t>
            </a:r>
          </a:p>
        </p:txBody>
      </p:sp>
      <p:sp>
        <p:nvSpPr>
          <p:cNvPr id="3" name="Title 2"/>
          <p:cNvSpPr>
            <a:spLocks noGrp="1"/>
          </p:cNvSpPr>
          <p:nvPr>
            <p:ph type="title"/>
          </p:nvPr>
        </p:nvSpPr>
        <p:spPr/>
        <p:txBody>
          <a:bodyPr/>
          <a:lstStyle/>
          <a:p>
            <a:r>
              <a:rPr lang="en-US" dirty="0"/>
              <a:t>Entity and Relationship</a:t>
            </a:r>
          </a:p>
        </p:txBody>
      </p:sp>
      <p:graphicFrame>
        <p:nvGraphicFramePr>
          <p:cNvPr id="4" name="Tableau 4"/>
          <p:cNvGraphicFramePr>
            <a:graphicFrameLocks noGrp="1"/>
          </p:cNvGraphicFramePr>
          <p:nvPr/>
        </p:nvGraphicFramePr>
        <p:xfrm>
          <a:off x="2247900" y="2895600"/>
          <a:ext cx="10134600" cy="516394"/>
        </p:xfrm>
        <a:graphic>
          <a:graphicData uri="http://schemas.openxmlformats.org/drawingml/2006/table">
            <a:tbl>
              <a:tblPr firstRow="1" bandRow="1">
                <a:tableStyleId>{5C22544A-7EE6-4342-B048-85BDC9FD1C3A}</a:tableStyleId>
              </a:tblPr>
              <a:tblGrid>
                <a:gridCol w="831778">
                  <a:extLst>
                    <a:ext uri="{9D8B030D-6E8A-4147-A177-3AD203B41FA5}">
                      <a16:colId xmlns:a16="http://schemas.microsoft.com/office/drawing/2014/main" val="20000"/>
                    </a:ext>
                  </a:extLst>
                </a:gridCol>
                <a:gridCol w="2108744">
                  <a:extLst>
                    <a:ext uri="{9D8B030D-6E8A-4147-A177-3AD203B41FA5}">
                      <a16:colId xmlns:a16="http://schemas.microsoft.com/office/drawing/2014/main" val="20001"/>
                    </a:ext>
                  </a:extLst>
                </a:gridCol>
                <a:gridCol w="913789">
                  <a:extLst>
                    <a:ext uri="{9D8B030D-6E8A-4147-A177-3AD203B41FA5}">
                      <a16:colId xmlns:a16="http://schemas.microsoft.com/office/drawing/2014/main" val="20002"/>
                    </a:ext>
                  </a:extLst>
                </a:gridCol>
                <a:gridCol w="773206">
                  <a:extLst>
                    <a:ext uri="{9D8B030D-6E8A-4147-A177-3AD203B41FA5}">
                      <a16:colId xmlns:a16="http://schemas.microsoft.com/office/drawing/2014/main" val="20003"/>
                    </a:ext>
                  </a:extLst>
                </a:gridCol>
                <a:gridCol w="1054373">
                  <a:extLst>
                    <a:ext uri="{9D8B030D-6E8A-4147-A177-3AD203B41FA5}">
                      <a16:colId xmlns:a16="http://schemas.microsoft.com/office/drawing/2014/main" val="20004"/>
                    </a:ext>
                  </a:extLst>
                </a:gridCol>
                <a:gridCol w="1054373">
                  <a:extLst>
                    <a:ext uri="{9D8B030D-6E8A-4147-A177-3AD203B41FA5}">
                      <a16:colId xmlns:a16="http://schemas.microsoft.com/office/drawing/2014/main" val="20005"/>
                    </a:ext>
                  </a:extLst>
                </a:gridCol>
                <a:gridCol w="1054373">
                  <a:extLst>
                    <a:ext uri="{9D8B030D-6E8A-4147-A177-3AD203B41FA5}">
                      <a16:colId xmlns:a16="http://schemas.microsoft.com/office/drawing/2014/main" val="20006"/>
                    </a:ext>
                  </a:extLst>
                </a:gridCol>
                <a:gridCol w="2343964">
                  <a:extLst>
                    <a:ext uri="{9D8B030D-6E8A-4147-A177-3AD203B41FA5}">
                      <a16:colId xmlns:a16="http://schemas.microsoft.com/office/drawing/2014/main" val="20007"/>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Director</a:t>
                      </a:r>
                      <a:r>
                        <a:rPr lang="fr-FR" sz="1500" dirty="0">
                          <a:solidFill>
                            <a:srgbClr val="000000"/>
                          </a:solidFill>
                          <a:latin typeface="Lato" panose="020F0502020204030203" pitchFamily="34" charset="77"/>
                        </a:rPr>
                        <a:t> ID</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500" b="1" kern="1200" dirty="0">
                          <a:solidFill>
                            <a:srgbClr val="000000"/>
                          </a:solidFill>
                          <a:latin typeface="Lato" panose="020F0502020204030203" pitchFamily="34" charset="77"/>
                          <a:ea typeface="+mn-ea"/>
                          <a:cs typeface="+mn-cs"/>
                        </a:rPr>
                        <a:t>Director 2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500" b="1" kern="1200" dirty="0">
                          <a:solidFill>
                            <a:srgbClr val="000000"/>
                          </a:solidFill>
                          <a:latin typeface="Lato" panose="020F0502020204030203" pitchFamily="34" charset="77"/>
                          <a:ea typeface="+mn-ea"/>
                          <a:cs typeface="+mn-cs"/>
                        </a:rPr>
                        <a:t>Director 3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Starring</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2"/>
          <a:stretch>
            <a:fillRect/>
          </a:stretch>
        </p:blipFill>
        <p:spPr>
          <a:xfrm>
            <a:off x="9067800" y="4724400"/>
            <a:ext cx="2133600" cy="21336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Further refactoring of the tables …</a:t>
            </a:r>
          </a:p>
        </p:txBody>
      </p:sp>
      <p:sp>
        <p:nvSpPr>
          <p:cNvPr id="3" name="Title 2"/>
          <p:cNvSpPr>
            <a:spLocks noGrp="1"/>
          </p:cNvSpPr>
          <p:nvPr>
            <p:ph type="title"/>
          </p:nvPr>
        </p:nvSpPr>
        <p:spPr/>
        <p:txBody>
          <a:bodyPr/>
          <a:lstStyle/>
          <a:p>
            <a:r>
              <a:rPr lang="en-US" dirty="0"/>
              <a:t>Entity and Relationship</a:t>
            </a:r>
          </a:p>
        </p:txBody>
      </p:sp>
      <p:graphicFrame>
        <p:nvGraphicFramePr>
          <p:cNvPr id="4" name="Tableau 4"/>
          <p:cNvGraphicFramePr>
            <a:graphicFrameLocks noGrp="1"/>
          </p:cNvGraphicFramePr>
          <p:nvPr/>
        </p:nvGraphicFramePr>
        <p:xfrm>
          <a:off x="1295400" y="2844803"/>
          <a:ext cx="3952431" cy="3606794"/>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20000"/>
                    </a:ext>
                  </a:extLst>
                </a:gridCol>
                <a:gridCol w="1801109">
                  <a:extLst>
                    <a:ext uri="{9D8B030D-6E8A-4147-A177-3AD203B41FA5}">
                      <a16:colId xmlns:a16="http://schemas.microsoft.com/office/drawing/2014/main" val="20001"/>
                    </a:ext>
                  </a:extLst>
                </a:gridCol>
                <a:gridCol w="780481">
                  <a:extLst>
                    <a:ext uri="{9D8B030D-6E8A-4147-A177-3AD203B41FA5}">
                      <a16:colId xmlns:a16="http://schemas.microsoft.com/office/drawing/2014/main" val="20002"/>
                    </a:ext>
                  </a:extLst>
                </a:gridCol>
                <a:gridCol w="660407">
                  <a:extLst>
                    <a:ext uri="{9D8B030D-6E8A-4147-A177-3AD203B41FA5}">
                      <a16:colId xmlns:a16="http://schemas.microsoft.com/office/drawing/2014/main" val="20003"/>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1939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5" name="Tableau 4"/>
          <p:cNvGraphicFramePr>
            <a:graphicFrameLocks noGrp="1"/>
          </p:cNvGraphicFramePr>
          <p:nvPr/>
        </p:nvGraphicFramePr>
        <p:xfrm>
          <a:off x="8993606" y="2844803"/>
          <a:ext cx="5255794" cy="1652075"/>
        </p:xfrm>
        <a:graphic>
          <a:graphicData uri="http://schemas.openxmlformats.org/drawingml/2006/table">
            <a:tbl>
              <a:tblPr firstRow="1" bandRow="1">
                <a:tableStyleId>{5C22544A-7EE6-4342-B048-85BDC9FD1C3A}</a:tableStyleId>
              </a:tblPr>
              <a:tblGrid>
                <a:gridCol w="1325512">
                  <a:extLst>
                    <a:ext uri="{9D8B030D-6E8A-4147-A177-3AD203B41FA5}">
                      <a16:colId xmlns:a16="http://schemas.microsoft.com/office/drawing/2014/main" val="20000"/>
                    </a:ext>
                  </a:extLst>
                </a:gridCol>
                <a:gridCol w="1079219">
                  <a:extLst>
                    <a:ext uri="{9D8B030D-6E8A-4147-A177-3AD203B41FA5}">
                      <a16:colId xmlns:a16="http://schemas.microsoft.com/office/drawing/2014/main" val="20001"/>
                    </a:ext>
                  </a:extLst>
                </a:gridCol>
                <a:gridCol w="1075800">
                  <a:extLst>
                    <a:ext uri="{9D8B030D-6E8A-4147-A177-3AD203B41FA5}">
                      <a16:colId xmlns:a16="http://schemas.microsoft.com/office/drawing/2014/main" val="20002"/>
                    </a:ext>
                  </a:extLst>
                </a:gridCol>
                <a:gridCol w="1033266">
                  <a:extLst>
                    <a:ext uri="{9D8B030D-6E8A-4147-A177-3AD203B41FA5}">
                      <a16:colId xmlns:a16="http://schemas.microsoft.com/office/drawing/2014/main" val="20003"/>
                    </a:ext>
                  </a:extLst>
                </a:gridCol>
                <a:gridCol w="741997">
                  <a:extLst>
                    <a:ext uri="{9D8B030D-6E8A-4147-A177-3AD203B41FA5}">
                      <a16:colId xmlns:a16="http://schemas.microsoft.com/office/drawing/2014/main" val="20004"/>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Director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err="1">
                          <a:solidFill>
                            <a:srgbClr val="000000"/>
                          </a:solidFill>
                          <a:latin typeface="Lato" panose="020F0502020204030203" pitchFamily="34" charset="77"/>
                        </a:rPr>
                        <a:t>Director_Firstname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err="1">
                          <a:solidFill>
                            <a:srgbClr val="000000"/>
                          </a:solidFill>
                          <a:latin typeface="Lato" panose="020F0502020204030203" pitchFamily="34" charset="77"/>
                        </a:rPr>
                        <a:t>Director_Lastname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Born</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Died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Alfred</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Hitchcock</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1899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Orson</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Welles</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1915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3</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TextBox 5"/>
          <p:cNvSpPr txBox="1"/>
          <p:nvPr/>
        </p:nvSpPr>
        <p:spPr>
          <a:xfrm>
            <a:off x="1823815" y="6534724"/>
            <a:ext cx="2895600" cy="461665"/>
          </a:xfrm>
          <a:prstGeom prst="rect">
            <a:avLst/>
          </a:prstGeom>
          <a:noFill/>
        </p:spPr>
        <p:txBody>
          <a:bodyPr wrap="square" rtlCol="0">
            <a:spAutoFit/>
          </a:bodyPr>
          <a:lstStyle/>
          <a:p>
            <a:pPr algn="ctr"/>
            <a:r>
              <a:rPr lang="en-US" sz="2400" dirty="0">
                <a:latin typeface="Lato" panose="020F0502020204030203" pitchFamily="34" charset="77"/>
              </a:rPr>
              <a:t>Movie</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US" sz="2400" dirty="0">
              <a:latin typeface="Lato" panose="020F0502020204030203" pitchFamily="34" charset="77"/>
            </a:endParaRPr>
          </a:p>
        </p:txBody>
      </p:sp>
      <p:sp>
        <p:nvSpPr>
          <p:cNvPr id="7" name="TextBox 6"/>
          <p:cNvSpPr txBox="1"/>
          <p:nvPr/>
        </p:nvSpPr>
        <p:spPr>
          <a:xfrm>
            <a:off x="10173703" y="4648200"/>
            <a:ext cx="2895600" cy="461665"/>
          </a:xfrm>
          <a:prstGeom prst="rect">
            <a:avLst/>
          </a:prstGeom>
          <a:noFill/>
        </p:spPr>
        <p:txBody>
          <a:bodyPr wrap="square" rtlCol="0">
            <a:spAutoFit/>
          </a:bodyPr>
          <a:lstStyle/>
          <a:p>
            <a:pPr algn="ctr"/>
            <a:r>
              <a:rPr lang="en-US" sz="2400" dirty="0">
                <a:latin typeface="Lato" panose="020F0502020204030203" pitchFamily="34" charset="77"/>
              </a:rPr>
              <a:t>Director</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US" sz="2400" dirty="0">
              <a:latin typeface="Lato" panose="020F0502020204030203" pitchFamily="34" charset="77"/>
            </a:endParaRPr>
          </a:p>
        </p:txBody>
      </p:sp>
      <p:sp>
        <p:nvSpPr>
          <p:cNvPr id="8" name="Rectangle 7"/>
          <p:cNvSpPr/>
          <p:nvPr/>
        </p:nvSpPr>
        <p:spPr bwMode="auto">
          <a:xfrm>
            <a:off x="5247831" y="2844804"/>
            <a:ext cx="152400" cy="3606794"/>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9" name="Rectangle 8"/>
          <p:cNvSpPr/>
          <p:nvPr/>
        </p:nvSpPr>
        <p:spPr bwMode="auto">
          <a:xfrm>
            <a:off x="8841206" y="2844803"/>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0" name="Rounded Rectangle 9"/>
          <p:cNvSpPr/>
          <p:nvPr/>
        </p:nvSpPr>
        <p:spPr bwMode="auto">
          <a:xfrm>
            <a:off x="5928021" y="3273691"/>
            <a:ext cx="2346065" cy="863232"/>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Relationship?</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Further refactoring of the tables …</a:t>
            </a:r>
          </a:p>
        </p:txBody>
      </p:sp>
      <p:sp>
        <p:nvSpPr>
          <p:cNvPr id="3" name="Title 2"/>
          <p:cNvSpPr>
            <a:spLocks noGrp="1"/>
          </p:cNvSpPr>
          <p:nvPr>
            <p:ph type="title"/>
          </p:nvPr>
        </p:nvSpPr>
        <p:spPr/>
        <p:txBody>
          <a:bodyPr/>
          <a:lstStyle/>
          <a:p>
            <a:r>
              <a:rPr lang="en-US" dirty="0"/>
              <a:t>Entity and Relationship</a:t>
            </a:r>
          </a:p>
        </p:txBody>
      </p:sp>
      <p:graphicFrame>
        <p:nvGraphicFramePr>
          <p:cNvPr id="4" name="Tableau 4"/>
          <p:cNvGraphicFramePr>
            <a:graphicFrameLocks noGrp="1"/>
          </p:cNvGraphicFramePr>
          <p:nvPr/>
        </p:nvGraphicFramePr>
        <p:xfrm>
          <a:off x="1295400" y="2844803"/>
          <a:ext cx="3952431" cy="3606794"/>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20000"/>
                    </a:ext>
                  </a:extLst>
                </a:gridCol>
                <a:gridCol w="1801109">
                  <a:extLst>
                    <a:ext uri="{9D8B030D-6E8A-4147-A177-3AD203B41FA5}">
                      <a16:colId xmlns:a16="http://schemas.microsoft.com/office/drawing/2014/main" val="20001"/>
                    </a:ext>
                  </a:extLst>
                </a:gridCol>
                <a:gridCol w="780481">
                  <a:extLst>
                    <a:ext uri="{9D8B030D-6E8A-4147-A177-3AD203B41FA5}">
                      <a16:colId xmlns:a16="http://schemas.microsoft.com/office/drawing/2014/main" val="20002"/>
                    </a:ext>
                  </a:extLst>
                </a:gridCol>
                <a:gridCol w="660407">
                  <a:extLst>
                    <a:ext uri="{9D8B030D-6E8A-4147-A177-3AD203B41FA5}">
                      <a16:colId xmlns:a16="http://schemas.microsoft.com/office/drawing/2014/main" val="20003"/>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1939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5" name="Tableau 4"/>
          <p:cNvGraphicFramePr>
            <a:graphicFrameLocks noGrp="1"/>
          </p:cNvGraphicFramePr>
          <p:nvPr/>
        </p:nvGraphicFramePr>
        <p:xfrm>
          <a:off x="8993606" y="2844803"/>
          <a:ext cx="5255794" cy="1652075"/>
        </p:xfrm>
        <a:graphic>
          <a:graphicData uri="http://schemas.openxmlformats.org/drawingml/2006/table">
            <a:tbl>
              <a:tblPr firstRow="1" bandRow="1">
                <a:tableStyleId>{5C22544A-7EE6-4342-B048-85BDC9FD1C3A}</a:tableStyleId>
              </a:tblPr>
              <a:tblGrid>
                <a:gridCol w="1325512">
                  <a:extLst>
                    <a:ext uri="{9D8B030D-6E8A-4147-A177-3AD203B41FA5}">
                      <a16:colId xmlns:a16="http://schemas.microsoft.com/office/drawing/2014/main" val="20000"/>
                    </a:ext>
                  </a:extLst>
                </a:gridCol>
                <a:gridCol w="1079219">
                  <a:extLst>
                    <a:ext uri="{9D8B030D-6E8A-4147-A177-3AD203B41FA5}">
                      <a16:colId xmlns:a16="http://schemas.microsoft.com/office/drawing/2014/main" val="20001"/>
                    </a:ext>
                  </a:extLst>
                </a:gridCol>
                <a:gridCol w="1075800">
                  <a:extLst>
                    <a:ext uri="{9D8B030D-6E8A-4147-A177-3AD203B41FA5}">
                      <a16:colId xmlns:a16="http://schemas.microsoft.com/office/drawing/2014/main" val="20002"/>
                    </a:ext>
                  </a:extLst>
                </a:gridCol>
                <a:gridCol w="1033266">
                  <a:extLst>
                    <a:ext uri="{9D8B030D-6E8A-4147-A177-3AD203B41FA5}">
                      <a16:colId xmlns:a16="http://schemas.microsoft.com/office/drawing/2014/main" val="20003"/>
                    </a:ext>
                  </a:extLst>
                </a:gridCol>
                <a:gridCol w="741997">
                  <a:extLst>
                    <a:ext uri="{9D8B030D-6E8A-4147-A177-3AD203B41FA5}">
                      <a16:colId xmlns:a16="http://schemas.microsoft.com/office/drawing/2014/main" val="20004"/>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Director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err="1">
                          <a:solidFill>
                            <a:srgbClr val="000000"/>
                          </a:solidFill>
                          <a:latin typeface="Lato" panose="020F0502020204030203" pitchFamily="34" charset="77"/>
                        </a:rPr>
                        <a:t>Director_Firstname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err="1">
                          <a:solidFill>
                            <a:srgbClr val="000000"/>
                          </a:solidFill>
                          <a:latin typeface="Lato" panose="020F0502020204030203" pitchFamily="34" charset="77"/>
                        </a:rPr>
                        <a:t>Director_Lastname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Born</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Died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Alfred</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Hitchcock</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1899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Orson</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Welles</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1915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3</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TextBox 5"/>
          <p:cNvSpPr txBox="1"/>
          <p:nvPr/>
        </p:nvSpPr>
        <p:spPr>
          <a:xfrm>
            <a:off x="1823815" y="6534724"/>
            <a:ext cx="2895600" cy="461665"/>
          </a:xfrm>
          <a:prstGeom prst="rect">
            <a:avLst/>
          </a:prstGeom>
          <a:noFill/>
        </p:spPr>
        <p:txBody>
          <a:bodyPr wrap="square" rtlCol="0">
            <a:spAutoFit/>
          </a:bodyPr>
          <a:lstStyle/>
          <a:p>
            <a:pPr algn="ctr"/>
            <a:r>
              <a:rPr lang="en-US" sz="2400" dirty="0">
                <a:latin typeface="Lato" panose="020F0502020204030203" pitchFamily="34" charset="77"/>
              </a:rPr>
              <a:t>Movie</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US" sz="2400" dirty="0">
              <a:latin typeface="Lato" panose="020F0502020204030203" pitchFamily="34" charset="77"/>
            </a:endParaRPr>
          </a:p>
        </p:txBody>
      </p:sp>
      <p:sp>
        <p:nvSpPr>
          <p:cNvPr id="7" name="TextBox 6"/>
          <p:cNvSpPr txBox="1"/>
          <p:nvPr/>
        </p:nvSpPr>
        <p:spPr>
          <a:xfrm>
            <a:off x="10173703" y="4648200"/>
            <a:ext cx="2895600" cy="461665"/>
          </a:xfrm>
          <a:prstGeom prst="rect">
            <a:avLst/>
          </a:prstGeom>
          <a:noFill/>
        </p:spPr>
        <p:txBody>
          <a:bodyPr wrap="square" rtlCol="0">
            <a:spAutoFit/>
          </a:bodyPr>
          <a:lstStyle/>
          <a:p>
            <a:pPr algn="ctr"/>
            <a:r>
              <a:rPr lang="en-US" sz="2400" dirty="0">
                <a:latin typeface="Lato" panose="020F0502020204030203" pitchFamily="34" charset="77"/>
              </a:rPr>
              <a:t>Director</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US" sz="2400" dirty="0">
              <a:latin typeface="Lato" panose="020F0502020204030203" pitchFamily="34" charset="77"/>
            </a:endParaRPr>
          </a:p>
        </p:txBody>
      </p:sp>
      <p:sp>
        <p:nvSpPr>
          <p:cNvPr id="8" name="Rectangle 7"/>
          <p:cNvSpPr/>
          <p:nvPr/>
        </p:nvSpPr>
        <p:spPr bwMode="auto">
          <a:xfrm>
            <a:off x="5247831" y="2844804"/>
            <a:ext cx="152400" cy="3606794"/>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0" name="Rounded Rectangle 9"/>
          <p:cNvSpPr/>
          <p:nvPr/>
        </p:nvSpPr>
        <p:spPr bwMode="auto">
          <a:xfrm>
            <a:off x="5984131" y="5207536"/>
            <a:ext cx="2346065" cy="863232"/>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Relationship!</a:t>
            </a:r>
          </a:p>
        </p:txBody>
      </p:sp>
      <p:graphicFrame>
        <p:nvGraphicFramePr>
          <p:cNvPr id="11" name="Tableau 4"/>
          <p:cNvGraphicFramePr>
            <a:graphicFrameLocks noGrp="1"/>
          </p:cNvGraphicFramePr>
          <p:nvPr/>
        </p:nvGraphicFramePr>
        <p:xfrm>
          <a:off x="6102439" y="3288762"/>
          <a:ext cx="2109451" cy="1645341"/>
        </p:xfrm>
        <a:graphic>
          <a:graphicData uri="http://schemas.openxmlformats.org/drawingml/2006/table">
            <a:tbl>
              <a:tblPr firstRow="1" bandRow="1">
                <a:tableStyleId>{5C22544A-7EE6-4342-B048-85BDC9FD1C3A}</a:tableStyleId>
              </a:tblPr>
              <a:tblGrid>
                <a:gridCol w="966451">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Movie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err="1">
                          <a:solidFill>
                            <a:srgbClr val="000000"/>
                          </a:solidFill>
                          <a:latin typeface="Lato" panose="020F0502020204030203" pitchFamily="34" charset="77"/>
                        </a:rPr>
                        <a:t>Director</a:t>
                      </a:r>
                      <a:r>
                        <a:rPr lang="fr-FR" sz="1600" dirty="0">
                          <a:solidFill>
                            <a:srgbClr val="000000"/>
                          </a:solidFill>
                          <a:latin typeface="Lato" panose="020F0502020204030203" pitchFamily="34" charset="77"/>
                        </a:rPr>
                        <a:t> ID</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2</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5</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2" name="Rectangle 11"/>
          <p:cNvSpPr/>
          <p:nvPr/>
        </p:nvSpPr>
        <p:spPr bwMode="auto">
          <a:xfrm>
            <a:off x="5943863" y="3288762"/>
            <a:ext cx="152400" cy="1652075"/>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3" name="Rectangle 12"/>
          <p:cNvSpPr/>
          <p:nvPr/>
        </p:nvSpPr>
        <p:spPr bwMode="auto">
          <a:xfrm>
            <a:off x="8841206" y="2844803"/>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4" name="Rectangle 13"/>
          <p:cNvSpPr/>
          <p:nvPr/>
        </p:nvSpPr>
        <p:spPr bwMode="auto">
          <a:xfrm>
            <a:off x="8221373" y="3288761"/>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5" name="TextBox 14"/>
          <p:cNvSpPr txBox="1"/>
          <p:nvPr/>
        </p:nvSpPr>
        <p:spPr>
          <a:xfrm>
            <a:off x="6096263" y="2791230"/>
            <a:ext cx="2109451" cy="461665"/>
          </a:xfrm>
          <a:prstGeom prst="rect">
            <a:avLst/>
          </a:prstGeom>
          <a:noFill/>
        </p:spPr>
        <p:txBody>
          <a:bodyPr wrap="square" rtlCol="0">
            <a:spAutoFit/>
          </a:bodyPr>
          <a:lstStyle/>
          <a:p>
            <a:pPr algn="ctr"/>
            <a:r>
              <a:rPr lang="en-US" sz="2400" b="1" i="1" dirty="0">
                <a:latin typeface="Lato" panose="020F0502020204030203" pitchFamily="34" charset="77"/>
              </a:rPr>
              <a:t>Directed By</a:t>
            </a:r>
          </a:p>
        </p:txBody>
      </p:sp>
      <p:sp>
        <p:nvSpPr>
          <p:cNvPr id="16" name="Rectangle 15"/>
          <p:cNvSpPr/>
          <p:nvPr/>
        </p:nvSpPr>
        <p:spPr bwMode="auto">
          <a:xfrm>
            <a:off x="1210126" y="2733824"/>
            <a:ext cx="847274" cy="3800900"/>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7" name="Rectangle 16"/>
          <p:cNvSpPr/>
          <p:nvPr/>
        </p:nvSpPr>
        <p:spPr bwMode="auto">
          <a:xfrm>
            <a:off x="8996855" y="2733824"/>
            <a:ext cx="1333968" cy="1914376"/>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Further refactoring of the tables …</a:t>
            </a:r>
          </a:p>
        </p:txBody>
      </p:sp>
      <p:sp>
        <p:nvSpPr>
          <p:cNvPr id="3" name="Title 2"/>
          <p:cNvSpPr>
            <a:spLocks noGrp="1"/>
          </p:cNvSpPr>
          <p:nvPr>
            <p:ph type="title"/>
          </p:nvPr>
        </p:nvSpPr>
        <p:spPr/>
        <p:txBody>
          <a:bodyPr/>
          <a:lstStyle/>
          <a:p>
            <a:r>
              <a:rPr lang="en-US" dirty="0"/>
              <a:t>Entity and Relationship</a:t>
            </a:r>
          </a:p>
        </p:txBody>
      </p:sp>
      <p:graphicFrame>
        <p:nvGraphicFramePr>
          <p:cNvPr id="4" name="Tableau 4"/>
          <p:cNvGraphicFramePr>
            <a:graphicFrameLocks noGrp="1"/>
          </p:cNvGraphicFramePr>
          <p:nvPr/>
        </p:nvGraphicFramePr>
        <p:xfrm>
          <a:off x="1295400" y="2844803"/>
          <a:ext cx="3952431" cy="3606794"/>
        </p:xfrm>
        <a:graphic>
          <a:graphicData uri="http://schemas.openxmlformats.org/drawingml/2006/table">
            <a:tbl>
              <a:tblPr firstRow="1" bandRow="1">
                <a:tableStyleId>{5C22544A-7EE6-4342-B048-85BDC9FD1C3A}</a:tableStyleId>
              </a:tblPr>
              <a:tblGrid>
                <a:gridCol w="710434">
                  <a:extLst>
                    <a:ext uri="{9D8B030D-6E8A-4147-A177-3AD203B41FA5}">
                      <a16:colId xmlns:a16="http://schemas.microsoft.com/office/drawing/2014/main" val="20000"/>
                    </a:ext>
                  </a:extLst>
                </a:gridCol>
                <a:gridCol w="1801109">
                  <a:extLst>
                    <a:ext uri="{9D8B030D-6E8A-4147-A177-3AD203B41FA5}">
                      <a16:colId xmlns:a16="http://schemas.microsoft.com/office/drawing/2014/main" val="20001"/>
                    </a:ext>
                  </a:extLst>
                </a:gridCol>
                <a:gridCol w="780481">
                  <a:extLst>
                    <a:ext uri="{9D8B030D-6E8A-4147-A177-3AD203B41FA5}">
                      <a16:colId xmlns:a16="http://schemas.microsoft.com/office/drawing/2014/main" val="20002"/>
                    </a:ext>
                  </a:extLst>
                </a:gridCol>
                <a:gridCol w="660407">
                  <a:extLst>
                    <a:ext uri="{9D8B030D-6E8A-4147-A177-3AD203B41FA5}">
                      <a16:colId xmlns:a16="http://schemas.microsoft.com/office/drawing/2014/main" val="20003"/>
                    </a:ext>
                  </a:extLst>
                </a:gridCol>
              </a:tblGrid>
              <a:tr h="515475">
                <a:tc>
                  <a:txBody>
                    <a:bodyPr/>
                    <a:lstStyle/>
                    <a:p>
                      <a:r>
                        <a:rPr lang="en-GB" sz="1500" dirty="0">
                          <a:solidFill>
                            <a:srgbClr val="000000"/>
                          </a:solidFill>
                          <a:latin typeface="Lato" panose="020F0502020204030203" pitchFamily="34" charset="77"/>
                        </a:rPr>
                        <a:t>Movie ID</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r>
                        <a:rPr lang="fr-FR" sz="1500" dirty="0" err="1">
                          <a:solidFill>
                            <a:srgbClr val="000000"/>
                          </a:solidFill>
                          <a:latin typeface="Lato" panose="020F0502020204030203" pitchFamily="34" charset="77"/>
                        </a:rPr>
                        <a:t>Movie</a:t>
                      </a:r>
                      <a:r>
                        <a:rPr lang="fr-FR" sz="1500" dirty="0">
                          <a:solidFill>
                            <a:srgbClr val="000000"/>
                          </a:solidFill>
                          <a:latin typeface="Lato" panose="020F0502020204030203" pitchFamily="34" charset="77"/>
                        </a:rPr>
                        <a:t> </a:t>
                      </a:r>
                      <a:r>
                        <a:rPr lang="fr-FR" sz="1500" dirty="0" err="1">
                          <a:solidFill>
                            <a:srgbClr val="000000"/>
                          </a:solidFill>
                          <a:latin typeface="Lato" panose="020F0502020204030203" pitchFamily="34" charset="77"/>
                        </a:rPr>
                        <a:t>Title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a:solidFill>
                            <a:srgbClr val="000000"/>
                          </a:solidFill>
                          <a:latin typeface="Lato" panose="020F0502020204030203" pitchFamily="34" charset="77"/>
                        </a:rPr>
                        <a:t>Country</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500" dirty="0" err="1">
                          <a:solidFill>
                            <a:srgbClr val="000000"/>
                          </a:solidFill>
                          <a:latin typeface="Lato" panose="020F0502020204030203" pitchFamily="34" charset="77"/>
                        </a:rPr>
                        <a:t>Year</a:t>
                      </a:r>
                      <a:endParaRPr lang="en-GB" sz="1500" dirty="0">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515475">
                <a:tc>
                  <a:txBody>
                    <a:bodyPr/>
                    <a:lstStyle/>
                    <a:p>
                      <a:r>
                        <a:rPr lang="en-GB" sz="1500" dirty="0">
                          <a:solidFill>
                            <a:srgbClr val="000000"/>
                          </a:solidFill>
                          <a:latin typeface="Lato" panose="020F0502020204030203" pitchFamily="34" charset="77"/>
                        </a:rPr>
                        <a:t>0</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Citizen Kane</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1941</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3615">
                <a:tc>
                  <a:txBody>
                    <a:bodyPr/>
                    <a:lstStyle/>
                    <a:p>
                      <a:r>
                        <a:rPr lang="en-GB" sz="1500" dirty="0">
                          <a:solidFill>
                            <a:srgbClr val="000000"/>
                          </a:solidFill>
                          <a:latin typeface="Lato" panose="020F0502020204030203" pitchFamily="34" charset="77"/>
                        </a:rPr>
                        <a:t>1</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La règle du jeu</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FR</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1939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2220">
                <a:tc>
                  <a:txBody>
                    <a:bodyPr/>
                    <a:lstStyle/>
                    <a:p>
                      <a:r>
                        <a:rPr lang="en-GB" sz="1500" dirty="0">
                          <a:solidFill>
                            <a:srgbClr val="000000"/>
                          </a:solidFill>
                          <a:latin typeface="Lato" panose="020F0502020204030203" pitchFamily="34" charset="77"/>
                        </a:rPr>
                        <a:t>2</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North By Northwest</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tc>
                  <a:txBody>
                    <a:bodyPr/>
                    <a:lstStyle/>
                    <a:p>
                      <a:r>
                        <a:rPr lang="fr-FR" sz="1500" dirty="0">
                          <a:solidFill>
                            <a:srgbClr val="000000"/>
                          </a:solidFill>
                          <a:latin typeface="Lato" panose="020F0502020204030203" pitchFamily="34" charset="77"/>
                        </a:rPr>
                        <a:t>1959</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noFill/>
                  </a:tcPr>
                </a:tc>
                <a:extLst>
                  <a:ext uri="{0D108BD9-81ED-4DB2-BD59-A6C34878D82A}">
                    <a16:rowId xmlns:a16="http://schemas.microsoft.com/office/drawing/2014/main" val="10003"/>
                  </a:ext>
                </a:extLst>
              </a:tr>
              <a:tr h="743615">
                <a:tc>
                  <a:txBody>
                    <a:bodyPr/>
                    <a:lstStyle/>
                    <a:p>
                      <a:r>
                        <a:rPr lang="en-GB" sz="1500" dirty="0">
                          <a:solidFill>
                            <a:srgbClr val="000000"/>
                          </a:solidFill>
                          <a:latin typeface="Lato" panose="020F0502020204030203" pitchFamily="34" charset="77"/>
                        </a:rPr>
                        <a:t>3</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Singin' in the Rain</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US</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1952</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5475">
                <a:tc>
                  <a:txBody>
                    <a:bodyPr/>
                    <a:lstStyle/>
                    <a:p>
                      <a:r>
                        <a:rPr lang="en-GB" sz="1500" dirty="0">
                          <a:solidFill>
                            <a:srgbClr val="000000"/>
                          </a:solidFill>
                          <a:latin typeface="Lato" panose="020F0502020204030203" pitchFamily="34" charset="77"/>
                        </a:rPr>
                        <a:t>4</a:t>
                      </a: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Rear Window</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a:solidFill>
                            <a:srgbClr val="000000"/>
                          </a:solidFill>
                          <a:latin typeface="Lato" panose="020F0502020204030203" pitchFamily="34" charset="77"/>
                        </a:rPr>
                        <a:t>US</a:t>
                      </a:r>
                      <a:endParaRPr lang="en-GB" sz="150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500" dirty="0">
                          <a:solidFill>
                            <a:srgbClr val="000000"/>
                          </a:solidFill>
                          <a:latin typeface="Lato" panose="020F0502020204030203" pitchFamily="34" charset="77"/>
                        </a:rPr>
                        <a:t>1954</a:t>
                      </a:r>
                      <a:endParaRPr lang="en-GB" sz="1500" dirty="0">
                        <a:solidFill>
                          <a:srgbClr val="000000"/>
                        </a:solidFill>
                        <a:latin typeface="Lato" panose="020F0502020204030203" pitchFamily="34" charset="77"/>
                      </a:endParaRPr>
                    </a:p>
                  </a:txBody>
                  <a:tcPr marL="59196" marR="59196" marT="29597" marB="295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5" name="Tableau 4"/>
          <p:cNvGraphicFramePr>
            <a:graphicFrameLocks noGrp="1"/>
          </p:cNvGraphicFramePr>
          <p:nvPr/>
        </p:nvGraphicFramePr>
        <p:xfrm>
          <a:off x="8993606" y="2844803"/>
          <a:ext cx="5255794" cy="1652075"/>
        </p:xfrm>
        <a:graphic>
          <a:graphicData uri="http://schemas.openxmlformats.org/drawingml/2006/table">
            <a:tbl>
              <a:tblPr firstRow="1" bandRow="1">
                <a:tableStyleId>{5C22544A-7EE6-4342-B048-85BDC9FD1C3A}</a:tableStyleId>
              </a:tblPr>
              <a:tblGrid>
                <a:gridCol w="1325512">
                  <a:extLst>
                    <a:ext uri="{9D8B030D-6E8A-4147-A177-3AD203B41FA5}">
                      <a16:colId xmlns:a16="http://schemas.microsoft.com/office/drawing/2014/main" val="20000"/>
                    </a:ext>
                  </a:extLst>
                </a:gridCol>
                <a:gridCol w="1079219">
                  <a:extLst>
                    <a:ext uri="{9D8B030D-6E8A-4147-A177-3AD203B41FA5}">
                      <a16:colId xmlns:a16="http://schemas.microsoft.com/office/drawing/2014/main" val="20001"/>
                    </a:ext>
                  </a:extLst>
                </a:gridCol>
                <a:gridCol w="1075800">
                  <a:extLst>
                    <a:ext uri="{9D8B030D-6E8A-4147-A177-3AD203B41FA5}">
                      <a16:colId xmlns:a16="http://schemas.microsoft.com/office/drawing/2014/main" val="20002"/>
                    </a:ext>
                  </a:extLst>
                </a:gridCol>
                <a:gridCol w="1033266">
                  <a:extLst>
                    <a:ext uri="{9D8B030D-6E8A-4147-A177-3AD203B41FA5}">
                      <a16:colId xmlns:a16="http://schemas.microsoft.com/office/drawing/2014/main" val="20003"/>
                    </a:ext>
                  </a:extLst>
                </a:gridCol>
                <a:gridCol w="741997">
                  <a:extLst>
                    <a:ext uri="{9D8B030D-6E8A-4147-A177-3AD203B41FA5}">
                      <a16:colId xmlns:a16="http://schemas.microsoft.com/office/drawing/2014/main" val="20004"/>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Director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err="1">
                          <a:solidFill>
                            <a:srgbClr val="000000"/>
                          </a:solidFill>
                          <a:latin typeface="Lato" panose="020F0502020204030203" pitchFamily="34" charset="77"/>
                        </a:rPr>
                        <a:t>Director_Firstname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err="1">
                          <a:solidFill>
                            <a:srgbClr val="000000"/>
                          </a:solidFill>
                          <a:latin typeface="Lato" panose="020F0502020204030203" pitchFamily="34" charset="77"/>
                        </a:rPr>
                        <a:t>Director_Lastname</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Born</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Died</a:t>
                      </a:r>
                    </a:p>
                  </a:txBody>
                  <a:tcPr marL="62395" marR="62395" marT="31197" marB="31197" anchor="ctr">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Alfred</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Hitchcock</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1899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Orson</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Welles</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1915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1985</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3</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TextBox 5"/>
          <p:cNvSpPr txBox="1"/>
          <p:nvPr/>
        </p:nvSpPr>
        <p:spPr>
          <a:xfrm>
            <a:off x="1823815" y="6534724"/>
            <a:ext cx="2895600" cy="461665"/>
          </a:xfrm>
          <a:prstGeom prst="rect">
            <a:avLst/>
          </a:prstGeom>
          <a:noFill/>
        </p:spPr>
        <p:txBody>
          <a:bodyPr wrap="square" rtlCol="0">
            <a:spAutoFit/>
          </a:bodyPr>
          <a:lstStyle/>
          <a:p>
            <a:pPr algn="ctr"/>
            <a:r>
              <a:rPr lang="en-US" sz="2400" dirty="0">
                <a:latin typeface="Lato" panose="020F0502020204030203" pitchFamily="34" charset="77"/>
              </a:rPr>
              <a:t>Movie</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US" sz="2400" dirty="0">
              <a:latin typeface="Lato" panose="020F0502020204030203" pitchFamily="34" charset="77"/>
            </a:endParaRPr>
          </a:p>
        </p:txBody>
      </p:sp>
      <p:sp>
        <p:nvSpPr>
          <p:cNvPr id="7" name="TextBox 6"/>
          <p:cNvSpPr txBox="1"/>
          <p:nvPr/>
        </p:nvSpPr>
        <p:spPr>
          <a:xfrm>
            <a:off x="10173703" y="4648200"/>
            <a:ext cx="2895600" cy="461665"/>
          </a:xfrm>
          <a:prstGeom prst="rect">
            <a:avLst/>
          </a:prstGeom>
          <a:noFill/>
        </p:spPr>
        <p:txBody>
          <a:bodyPr wrap="square" rtlCol="0">
            <a:spAutoFit/>
          </a:bodyPr>
          <a:lstStyle/>
          <a:p>
            <a:pPr algn="ctr"/>
            <a:r>
              <a:rPr lang="en-US" sz="2400" dirty="0">
                <a:latin typeface="Lato" panose="020F0502020204030203" pitchFamily="34" charset="77"/>
              </a:rPr>
              <a:t>Director</a:t>
            </a:r>
            <a:r>
              <a:rPr lang="zh-CN" altLang="en-US" sz="2400" dirty="0">
                <a:latin typeface="Lato" panose="020F0502020204030203" pitchFamily="34" charset="77"/>
              </a:rPr>
              <a:t> </a:t>
            </a:r>
            <a:r>
              <a:rPr lang="en-US" altLang="zh-CN" sz="2400" dirty="0">
                <a:latin typeface="Lato" panose="020F0502020204030203" pitchFamily="34" charset="77"/>
              </a:rPr>
              <a:t>Entities</a:t>
            </a:r>
            <a:endParaRPr lang="en-US" sz="2400" dirty="0">
              <a:latin typeface="Lato" panose="020F0502020204030203" pitchFamily="34" charset="77"/>
            </a:endParaRPr>
          </a:p>
        </p:txBody>
      </p:sp>
      <p:sp>
        <p:nvSpPr>
          <p:cNvPr id="8" name="Rectangle 7"/>
          <p:cNvSpPr/>
          <p:nvPr/>
        </p:nvSpPr>
        <p:spPr bwMode="auto">
          <a:xfrm>
            <a:off x="5247831" y="2844804"/>
            <a:ext cx="152400" cy="3606794"/>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graphicFrame>
        <p:nvGraphicFramePr>
          <p:cNvPr id="11" name="Tableau 4"/>
          <p:cNvGraphicFramePr>
            <a:graphicFrameLocks noGrp="1"/>
          </p:cNvGraphicFramePr>
          <p:nvPr/>
        </p:nvGraphicFramePr>
        <p:xfrm>
          <a:off x="6102439" y="3288762"/>
          <a:ext cx="2109451" cy="3164117"/>
        </p:xfrm>
        <a:graphic>
          <a:graphicData uri="http://schemas.openxmlformats.org/drawingml/2006/table">
            <a:tbl>
              <a:tblPr firstRow="1" bandRow="1">
                <a:tableStyleId>{5C22544A-7EE6-4342-B048-85BDC9FD1C3A}</a:tableStyleId>
              </a:tblPr>
              <a:tblGrid>
                <a:gridCol w="966451">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5433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GB" sz="1600" b="1" kern="1200" dirty="0">
                          <a:solidFill>
                            <a:srgbClr val="000000"/>
                          </a:solidFill>
                          <a:latin typeface="Lato" panose="020F0502020204030203" pitchFamily="34" charset="77"/>
                          <a:ea typeface="+mn-ea"/>
                          <a:cs typeface="+mn-cs"/>
                        </a:rPr>
                        <a:t>Movie ID</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600" dirty="0" err="1">
                          <a:solidFill>
                            <a:srgbClr val="000000"/>
                          </a:solidFill>
                          <a:latin typeface="Lato" panose="020F0502020204030203" pitchFamily="34" charset="77"/>
                        </a:rPr>
                        <a:t>Director</a:t>
                      </a:r>
                      <a:r>
                        <a:rPr lang="fr-FR" sz="1600" dirty="0">
                          <a:solidFill>
                            <a:srgbClr val="000000"/>
                          </a:solidFill>
                          <a:latin typeface="Lato" panose="020F0502020204030203" pitchFamily="34" charset="77"/>
                        </a:rPr>
                        <a:t> ID</a:t>
                      </a:r>
                      <a:endParaRPr lang="en-GB" sz="1600" dirty="0">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342613">
                <a:tc>
                  <a:txBody>
                    <a:bodyPr/>
                    <a:lstStyle/>
                    <a:p>
                      <a:r>
                        <a:rPr lang="en-GB" sz="1600" dirty="0">
                          <a:solidFill>
                            <a:srgbClr val="000000"/>
                          </a:solidFill>
                          <a:latin typeface="Lato" panose="020F0502020204030203" pitchFamily="34" charset="77"/>
                        </a:rPr>
                        <a:t>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2</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9694">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fr-FR" sz="1600" dirty="0">
                          <a:solidFill>
                            <a:srgbClr val="000000"/>
                          </a:solidFill>
                          <a:latin typeface="Lato" panose="020F0502020204030203" pitchFamily="34" charset="77"/>
                        </a:rPr>
                        <a:t>5</a:t>
                      </a:r>
                      <a:endParaRPr lang="en-GB" sz="1600" dirty="0">
                        <a:solidFill>
                          <a:srgbClr val="000000"/>
                        </a:solidFill>
                        <a:latin typeface="Lato" panose="020F0502020204030203" pitchFamily="34" charset="77"/>
                      </a:endParaRP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9694">
                <a:tc>
                  <a:txBody>
                    <a:bodyPr/>
                    <a:lstStyle/>
                    <a:p>
                      <a:r>
                        <a:rPr lang="en-GB" sz="1600" dirty="0">
                          <a:solidFill>
                            <a:srgbClr val="000000"/>
                          </a:solidFill>
                          <a:latin typeface="Lato" panose="020F0502020204030203" pitchFamily="34" charset="77"/>
                        </a:rPr>
                        <a:t>2</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9694">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9694">
                <a:tc>
                  <a:txBody>
                    <a:bodyPr/>
                    <a:lstStyle/>
                    <a:p>
                      <a:r>
                        <a:rPr lang="en-GB" sz="1600" dirty="0">
                          <a:solidFill>
                            <a:srgbClr val="000000"/>
                          </a:solidFill>
                          <a:latin typeface="Lato" panose="020F0502020204030203" pitchFamily="34" charset="77"/>
                        </a:rPr>
                        <a:t>16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8</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9694">
                <a:tc>
                  <a:txBody>
                    <a:bodyPr/>
                    <a:lstStyle/>
                    <a:p>
                      <a:r>
                        <a:rPr lang="en-GB" sz="1600" dirty="0">
                          <a:solidFill>
                            <a:srgbClr val="000000"/>
                          </a:solidFill>
                          <a:latin typeface="Lato" panose="020F0502020204030203" pitchFamily="34" charset="77"/>
                        </a:rPr>
                        <a:t>16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9</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79694">
                <a:tc>
                  <a:txBody>
                    <a:bodyPr/>
                    <a:lstStyle/>
                    <a:p>
                      <a:r>
                        <a:rPr lang="en-GB" sz="1600" dirty="0">
                          <a:solidFill>
                            <a:srgbClr val="000000"/>
                          </a:solidFill>
                          <a:latin typeface="Lato" panose="020F0502020204030203" pitchFamily="34" charset="77"/>
                        </a:rPr>
                        <a:t>16</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tc>
                  <a:txBody>
                    <a:bodyPr/>
                    <a:lstStyle/>
                    <a:p>
                      <a:r>
                        <a:rPr lang="en-GB" sz="1600" dirty="0">
                          <a:solidFill>
                            <a:srgbClr val="000000"/>
                          </a:solidFill>
                          <a:latin typeface="Lato" panose="020F0502020204030203" pitchFamily="34" charset="77"/>
                        </a:rPr>
                        <a:t>10</a:t>
                      </a:r>
                    </a:p>
                  </a:txBody>
                  <a:tcPr marL="62395" marR="62395" marT="31197" marB="31197">
                    <a:lnL w="12700" cap="flat" cmpd="sng" algn="ctr">
                      <a:solidFill>
                        <a:srgbClr val="4D4D4D"/>
                      </a:solidFill>
                      <a:prstDash val="solid"/>
                      <a:round/>
                      <a:headEnd type="none" w="med" len="med"/>
                      <a:tailEnd type="none" w="med" len="med"/>
                    </a:lnL>
                    <a:lnR w="12700" cap="flat" cmpd="sng" algn="ctr">
                      <a:solidFill>
                        <a:srgbClr val="4D4D4D"/>
                      </a:solidFill>
                      <a:prstDash val="solid"/>
                      <a:round/>
                      <a:headEnd type="none" w="med" len="med"/>
                      <a:tailEnd type="none" w="med" len="med"/>
                    </a:lnR>
                    <a:lnT w="12700" cap="flat" cmpd="sng" algn="ctr">
                      <a:solidFill>
                        <a:srgbClr val="4D4D4D"/>
                      </a:solidFill>
                      <a:prstDash val="solid"/>
                      <a:round/>
                      <a:headEnd type="none" w="med" len="med"/>
                      <a:tailEnd type="none" w="med" len="med"/>
                    </a:lnT>
                    <a:lnB w="12700" cap="flat" cmpd="sng" algn="ctr">
                      <a:solidFill>
                        <a:srgbClr val="4D4D4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12" name="Rectangle 11"/>
          <p:cNvSpPr/>
          <p:nvPr/>
        </p:nvSpPr>
        <p:spPr bwMode="auto">
          <a:xfrm>
            <a:off x="5943863" y="3288762"/>
            <a:ext cx="152400" cy="1652075"/>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3" name="Rectangle 12"/>
          <p:cNvSpPr/>
          <p:nvPr/>
        </p:nvSpPr>
        <p:spPr bwMode="auto">
          <a:xfrm>
            <a:off x="8841206" y="2844803"/>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4" name="Rectangle 13"/>
          <p:cNvSpPr/>
          <p:nvPr/>
        </p:nvSpPr>
        <p:spPr bwMode="auto">
          <a:xfrm>
            <a:off x="8221373" y="3288761"/>
            <a:ext cx="152400" cy="1652075"/>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sp>
        <p:nvSpPr>
          <p:cNvPr id="15" name="TextBox 14"/>
          <p:cNvSpPr txBox="1"/>
          <p:nvPr/>
        </p:nvSpPr>
        <p:spPr>
          <a:xfrm>
            <a:off x="6096263" y="2791230"/>
            <a:ext cx="2109451" cy="461665"/>
          </a:xfrm>
          <a:prstGeom prst="rect">
            <a:avLst/>
          </a:prstGeom>
          <a:noFill/>
        </p:spPr>
        <p:txBody>
          <a:bodyPr wrap="square" rtlCol="0">
            <a:spAutoFit/>
          </a:bodyPr>
          <a:lstStyle/>
          <a:p>
            <a:pPr algn="ctr"/>
            <a:r>
              <a:rPr lang="en-US" sz="2400" b="1" i="1" dirty="0">
                <a:latin typeface="Lato" panose="020F0502020204030203" pitchFamily="34" charset="77"/>
              </a:rPr>
              <a:t>Directed By</a:t>
            </a:r>
          </a:p>
        </p:txBody>
      </p:sp>
      <p:sp>
        <p:nvSpPr>
          <p:cNvPr id="16" name="Rectangle 15"/>
          <p:cNvSpPr/>
          <p:nvPr/>
        </p:nvSpPr>
        <p:spPr bwMode="auto">
          <a:xfrm>
            <a:off x="9019262" y="5557705"/>
            <a:ext cx="5105400" cy="1986095"/>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a:ln>
                  <a:noFill/>
                </a:ln>
                <a:solidFill>
                  <a:srgbClr val="A2424F"/>
                </a:solidFill>
                <a:effectLst/>
                <a:latin typeface="Lato" panose="020F0502020204030203" pitchFamily="34" charset="77"/>
                <a:ea typeface="MS PGothic" panose="020B0600070205080204" pitchFamily="34" charset="-128"/>
                <a:cs typeface="MS PGothic" panose="020B0600070205080204" pitchFamily="34" charset="-128"/>
              </a:rPr>
              <a:t>Question:</a:t>
            </a:r>
          </a:p>
          <a:p>
            <a:pPr marL="0" marR="0" indent="0" algn="l" defTabSz="914400" rtl="0" eaLnBrk="0" fontAlgn="base" latinLnBrk="0" hangingPunct="0">
              <a:lnSpc>
                <a:spcPct val="100000"/>
              </a:lnSpc>
              <a:spcBef>
                <a:spcPct val="0"/>
              </a:spcBef>
              <a:spcAft>
                <a:spcPct val="0"/>
              </a:spcAft>
              <a:buClrTx/>
              <a:buSzTx/>
              <a:buFontTx/>
              <a:buNone/>
            </a:pPr>
            <a:r>
              <a:rPr lang="en-US" sz="2400" dirty="0">
                <a:latin typeface="Lato" panose="020F0502020204030203" pitchFamily="34" charset="77"/>
                <a:ea typeface="MS PGothic" panose="020B0600070205080204" pitchFamily="34" charset="-128"/>
                <a:cs typeface="MS PGothic" panose="020B0600070205080204" pitchFamily="34" charset="-128"/>
              </a:rPr>
              <a:t>What if there are multiple director?</a:t>
            </a:r>
          </a:p>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a:p>
            <a:pPr marL="0" marR="0" indent="0" algn="l" defTabSz="914400" rtl="0" eaLnBrk="0" fontAlgn="base" latinLnBrk="0" hangingPunct="0">
              <a:lnSpc>
                <a:spcPct val="100000"/>
              </a:lnSpc>
              <a:spcBef>
                <a:spcPct val="0"/>
              </a:spcBef>
              <a:spcAft>
                <a:spcPct val="0"/>
              </a:spcAft>
              <a:buClrTx/>
              <a:buSzTx/>
              <a:buFontTx/>
              <a:buNone/>
            </a:pPr>
            <a:r>
              <a:rPr lang="en-US" sz="2400" b="1" dirty="0">
                <a:solidFill>
                  <a:srgbClr val="0070C0"/>
                </a:solidFill>
                <a:latin typeface="Lato" panose="020F0502020204030203" pitchFamily="34" charset="77"/>
                <a:ea typeface="MS PGothic" panose="020B0600070205080204" pitchFamily="34" charset="-128"/>
                <a:cs typeface="MS PGothic" panose="020B0600070205080204" pitchFamily="34" charset="-128"/>
              </a:rPr>
              <a:t>Answer:</a:t>
            </a:r>
          </a:p>
          <a:p>
            <a:pPr marL="0" marR="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Multiple rows in the relationship!</a:t>
            </a:r>
          </a:p>
        </p:txBody>
      </p:sp>
      <p:sp>
        <p:nvSpPr>
          <p:cNvPr id="17" name="Rectangle 16"/>
          <p:cNvSpPr/>
          <p:nvPr/>
        </p:nvSpPr>
        <p:spPr bwMode="auto">
          <a:xfrm>
            <a:off x="5943863" y="5257799"/>
            <a:ext cx="2429910" cy="1276925"/>
          </a:xfrm>
          <a:prstGeom prst="rect">
            <a:avLst/>
          </a:prstGeom>
          <a:noFill/>
          <a:ln w="38100" cap="flat" cmpd="sng" algn="ctr">
            <a:solidFill>
              <a:srgbClr val="A2424F"/>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cxnSp>
        <p:nvCxnSpPr>
          <p:cNvPr id="18" name="Elbow Connector 17"/>
          <p:cNvCxnSpPr>
            <a:stCxn id="16" idx="1"/>
            <a:endCxn id="17" idx="3"/>
          </p:cNvCxnSpPr>
          <p:nvPr/>
        </p:nvCxnSpPr>
        <p:spPr bwMode="auto">
          <a:xfrm rot="10800000">
            <a:off x="8373774" y="5896263"/>
            <a:ext cx="645489" cy="654491"/>
          </a:xfrm>
          <a:prstGeom prst="bentConnector3">
            <a:avLst/>
          </a:prstGeom>
          <a:solidFill>
            <a:schemeClr val="accent1"/>
          </a:solidFill>
          <a:ln w="76200" cap="flat" cmpd="sng" algn="ctr">
            <a:solidFill>
              <a:srgbClr val="A2424F"/>
            </a:solid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567940"/>
            <a:ext cx="7780655" cy="4747260"/>
          </a:xfrm>
        </p:spPr>
        <p:txBody>
          <a:bodyPr/>
          <a:lstStyle/>
          <a:p>
            <a:pPr>
              <a:spcAft>
                <a:spcPts val="1200"/>
              </a:spcAft>
            </a:pPr>
            <a:r>
              <a:rPr lang="en-US" dirty="0"/>
              <a:t>Slides and lab sheets will be on the Blackboard site.</a:t>
            </a:r>
          </a:p>
          <a:p>
            <a:r>
              <a:rPr lang="en-US" dirty="0">
                <a:latin typeface="Lato" panose="020F0502020204030203" pitchFamily="34" charset="77"/>
                <a:cs typeface="Arial" panose="020B0604020202020204" pitchFamily="34" charset="0"/>
              </a:rPr>
              <a:t>QQ Group</a:t>
            </a:r>
          </a:p>
          <a:p>
            <a:pPr lvl="1"/>
            <a:r>
              <a:rPr lang="en-US" dirty="0">
                <a:latin typeface="Lato" panose="020F0502020204030203" pitchFamily="34" charset="77"/>
                <a:cs typeface="Arial" panose="020B0604020202020204" pitchFamily="34" charset="0"/>
              </a:rPr>
              <a:t>Teaching assistants will be there to help you</a:t>
            </a:r>
          </a:p>
          <a:p>
            <a:pPr lvl="1"/>
            <a:r>
              <a:rPr lang="en-US" dirty="0">
                <a:latin typeface="Lato" panose="020F0502020204030203" pitchFamily="34" charset="77"/>
                <a:cs typeface="Arial" panose="020B0604020202020204" pitchFamily="34" charset="0"/>
              </a:rPr>
              <a:t>ID: 878533887</a:t>
            </a:r>
          </a:p>
          <a:p>
            <a:pPr marL="0" indent="0">
              <a:spcAft>
                <a:spcPts val="1200"/>
              </a:spcAft>
              <a:buNone/>
            </a:pP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a:t>QQ Group</a:t>
            </a:r>
          </a:p>
        </p:txBody>
      </p:sp>
      <p:pic>
        <p:nvPicPr>
          <p:cNvPr id="4" name="图片 3"/>
          <p:cNvPicPr>
            <a:picLocks noChangeAspect="1"/>
          </p:cNvPicPr>
          <p:nvPr>
            <p:custDataLst>
              <p:tags r:id="rId1"/>
            </p:custDataLst>
          </p:nvPr>
        </p:nvPicPr>
        <p:blipFill>
          <a:blip r:embed="rId3"/>
          <a:stretch>
            <a:fillRect/>
          </a:stretch>
        </p:blipFill>
        <p:spPr>
          <a:xfrm>
            <a:off x="8763000" y="1905000"/>
            <a:ext cx="4186555" cy="53721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7391400" cy="5334000"/>
          </a:xfrm>
        </p:spPr>
        <p:txBody>
          <a:bodyPr/>
          <a:lstStyle/>
          <a:p>
            <a:r>
              <a:rPr lang="en-US" dirty="0"/>
              <a:t>Starring -&gt; Actor table</a:t>
            </a:r>
          </a:p>
          <a:p>
            <a:r>
              <a:rPr lang="en-US" dirty="0"/>
              <a:t>Country -&gt; Country and Region table</a:t>
            </a:r>
          </a:p>
          <a:p>
            <a:pPr lvl="1"/>
            <a:r>
              <a:rPr lang="en-US" dirty="0"/>
              <a:t>You can also link the movies with corresponding actors, countries/regions, etc.</a:t>
            </a:r>
          </a:p>
          <a:p>
            <a:endParaRPr lang="en-US" dirty="0"/>
          </a:p>
          <a:p>
            <a:r>
              <a:rPr lang="en-US" dirty="0"/>
              <a:t>Entity Relationship Diagram (E/R Diagram, ER Diagram, ERD, </a:t>
            </a:r>
            <a:r>
              <a:rPr lang="zh-CN" altLang="en-US" b="1" dirty="0"/>
              <a:t>实体关系图</a:t>
            </a:r>
            <a:r>
              <a:rPr lang="en-US" dirty="0"/>
              <a:t>)</a:t>
            </a:r>
          </a:p>
          <a:p>
            <a:pPr lvl="1"/>
            <a:r>
              <a:rPr lang="en-US" dirty="0"/>
              <a:t>A way of representing entity tables and their relationships (relationship tables)</a:t>
            </a:r>
          </a:p>
        </p:txBody>
      </p:sp>
      <p:sp>
        <p:nvSpPr>
          <p:cNvPr id="3" name="Title 2"/>
          <p:cNvSpPr>
            <a:spLocks noGrp="1"/>
          </p:cNvSpPr>
          <p:nvPr>
            <p:ph type="title"/>
          </p:nvPr>
        </p:nvSpPr>
        <p:spPr/>
        <p:txBody>
          <a:bodyPr/>
          <a:lstStyle/>
          <a:p>
            <a:r>
              <a:rPr lang="en-US" dirty="0"/>
              <a:t>Entity and Relationship</a:t>
            </a:r>
          </a:p>
        </p:txBody>
      </p:sp>
      <p:pic>
        <p:nvPicPr>
          <p:cNvPr id="4" name="Image 1" descr="er_diagram0.png"/>
          <p:cNvPicPr>
            <a:picLocks noChangeAspect="1"/>
          </p:cNvPicPr>
          <p:nvPr/>
        </p:nvPicPr>
        <p:blipFill>
          <a:blip r:embed="rId3" cstate="print"/>
          <a:stretch>
            <a:fillRect/>
          </a:stretch>
        </p:blipFill>
        <p:spPr>
          <a:xfrm>
            <a:off x="8534400" y="2286000"/>
            <a:ext cx="5791200" cy="4380824"/>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Outline</a:t>
            </a:r>
          </a:p>
        </p:txBody>
      </p:sp>
      <p:sp>
        <p:nvSpPr>
          <p:cNvPr id="4" name="Rounded Rectangle 3"/>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Introduction</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Outline</a:t>
            </a:r>
          </a:p>
        </p:txBody>
      </p:sp>
      <p:sp>
        <p:nvSpPr>
          <p:cNvPr id="4" name="Rounded Rectangle 3"/>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Introduction</a:t>
            </a:r>
          </a:p>
        </p:txBody>
      </p:sp>
      <p:sp>
        <p:nvSpPr>
          <p:cNvPr id="5" name="Rounded Rectangle 4"/>
          <p:cNvSpPr/>
          <p:nvPr/>
        </p:nvSpPr>
        <p:spPr bwMode="auto">
          <a:xfrm>
            <a:off x="1334428" y="3177322"/>
            <a:ext cx="2362200" cy="1655233"/>
          </a:xfrm>
          <a:prstGeom prst="roundRect">
            <a:avLst>
              <a:gd name="adj" fmla="val 1018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Basic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Create tables and insert data</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Basic </a:t>
            </a:r>
            <a:r>
              <a:rPr lang="en-US" sz="1800" dirty="0">
                <a:latin typeface="Lato" panose="020F0502020204030203" pitchFamily="34" charset="77"/>
                <a:ea typeface="MS PGothic" panose="020B0600070205080204" pitchFamily="34" charset="-128"/>
                <a:cs typeface="MS PGothic" panose="020B0600070205080204" pitchFamily="34" charset="-128"/>
              </a:rPr>
              <a:t>Q</a:t>
            </a: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ue</a:t>
            </a:r>
            <a:r>
              <a:rPr lang="en-US" sz="1800" dirty="0">
                <a:latin typeface="Lato" panose="020F0502020204030203" pitchFamily="34" charset="77"/>
                <a:ea typeface="MS PGothic" panose="020B0600070205080204" pitchFamily="34" charset="-128"/>
                <a:cs typeface="MS PGothic" panose="020B0600070205080204" pitchFamily="34" charset="-128"/>
              </a:rPr>
              <a:t>ries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p:txBody>
      </p:sp>
      <p:cxnSp>
        <p:nvCxnSpPr>
          <p:cNvPr id="10" name="Straight Arrow Connector 9"/>
          <p:cNvCxnSpPr>
            <a:stCxn id="4" idx="2"/>
            <a:endCxn id="5" idx="1"/>
          </p:cNvCxnSpPr>
          <p:nvPr/>
        </p:nvCxnSpPr>
        <p:spPr bwMode="auto">
          <a:xfrm>
            <a:off x="1026087" y="4004939"/>
            <a:ext cx="30834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Outline</a:t>
            </a:r>
          </a:p>
        </p:txBody>
      </p:sp>
      <p:sp>
        <p:nvSpPr>
          <p:cNvPr id="4" name="Rounded Rectangle 3"/>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Introduction</a:t>
            </a:r>
          </a:p>
        </p:txBody>
      </p:sp>
      <p:sp>
        <p:nvSpPr>
          <p:cNvPr id="6" name="Rounded Rectangle 5"/>
          <p:cNvSpPr/>
          <p:nvPr/>
        </p:nvSpPr>
        <p:spPr bwMode="auto">
          <a:xfrm>
            <a:off x="4039529" y="3177323"/>
            <a:ext cx="2362200" cy="1655232"/>
          </a:xfrm>
          <a:prstGeom prst="roundRect">
            <a:avLst>
              <a:gd name="adj" fmla="val 10189"/>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Database Design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NFs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ER Diagram</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Relational DB Design</a:t>
            </a:r>
          </a:p>
        </p:txBody>
      </p:sp>
      <p:cxnSp>
        <p:nvCxnSpPr>
          <p:cNvPr id="10" name="Straight Arrow Connector 9"/>
          <p:cNvCxnSpPr>
            <a:stCxn id="4" idx="2"/>
          </p:cNvCxnSpPr>
          <p:nvPr/>
        </p:nvCxnSpPr>
        <p:spPr bwMode="auto">
          <a:xfrm>
            <a:off x="1026087" y="4004939"/>
            <a:ext cx="30834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2" name="Straight Arrow Connector 11"/>
          <p:cNvCxnSpPr>
            <a:endCxn id="6" idx="1"/>
          </p:cNvCxnSpPr>
          <p:nvPr/>
        </p:nvCxnSpPr>
        <p:spPr bwMode="auto">
          <a:xfrm>
            <a:off x="3696628" y="4004939"/>
            <a:ext cx="34290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sp>
        <p:nvSpPr>
          <p:cNvPr id="24" name="Rounded Rectangle 23"/>
          <p:cNvSpPr/>
          <p:nvPr/>
        </p:nvSpPr>
        <p:spPr bwMode="auto">
          <a:xfrm>
            <a:off x="1334428" y="3177322"/>
            <a:ext cx="2362200" cy="1655233"/>
          </a:xfrm>
          <a:prstGeom prst="roundRect">
            <a:avLst>
              <a:gd name="adj" fmla="val 1018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Basic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Create tables and insert data</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Basic </a:t>
            </a:r>
            <a:r>
              <a:rPr lang="en-US" sz="1800" dirty="0">
                <a:latin typeface="Lato" panose="020F0502020204030203" pitchFamily="34" charset="77"/>
                <a:ea typeface="MS PGothic" panose="020B0600070205080204" pitchFamily="34" charset="-128"/>
                <a:cs typeface="MS PGothic" panose="020B0600070205080204" pitchFamily="34" charset="-128"/>
              </a:rPr>
              <a:t>Q</a:t>
            </a: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ue</a:t>
            </a:r>
            <a:r>
              <a:rPr lang="en-US" sz="1800" dirty="0">
                <a:latin typeface="Lato" panose="020F0502020204030203" pitchFamily="34" charset="77"/>
                <a:ea typeface="MS PGothic" panose="020B0600070205080204" pitchFamily="34" charset="-128"/>
                <a:cs typeface="MS PGothic" panose="020B0600070205080204" pitchFamily="34" charset="-128"/>
              </a:rPr>
              <a:t>ries</a:t>
            </a:r>
          </a:p>
          <a:p>
            <a:pPr marL="342900" indent="-342900">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Update data</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Outline</a:t>
            </a:r>
          </a:p>
        </p:txBody>
      </p:sp>
      <p:sp>
        <p:nvSpPr>
          <p:cNvPr id="4" name="Rounded Rectangle 3"/>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Introduction</a:t>
            </a:r>
          </a:p>
        </p:txBody>
      </p:sp>
      <p:sp>
        <p:nvSpPr>
          <p:cNvPr id="6" name="Rounded Rectangle 5"/>
          <p:cNvSpPr/>
          <p:nvPr/>
        </p:nvSpPr>
        <p:spPr bwMode="auto">
          <a:xfrm>
            <a:off x="4039529" y="3177323"/>
            <a:ext cx="2362200" cy="1655232"/>
          </a:xfrm>
          <a:prstGeom prst="roundRect">
            <a:avLst>
              <a:gd name="adj" fmla="val 10189"/>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Database Design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NFs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ER Diagram</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Relational DB Design</a:t>
            </a:r>
          </a:p>
        </p:txBody>
      </p:sp>
      <p:sp>
        <p:nvSpPr>
          <p:cNvPr id="8" name="Rounded Rectangle 7"/>
          <p:cNvSpPr/>
          <p:nvPr/>
        </p:nvSpPr>
        <p:spPr bwMode="auto">
          <a:xfrm>
            <a:off x="11560541" y="5407669"/>
            <a:ext cx="2362200" cy="1655232"/>
          </a:xfrm>
          <a:prstGeom prst="roundRect">
            <a:avLst>
              <a:gd name="adj" fmla="val 10189"/>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Advanced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Functions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Procedures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Triggers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Performance</a:t>
            </a:r>
            <a:endPar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p:txBody>
      </p:sp>
      <p:cxnSp>
        <p:nvCxnSpPr>
          <p:cNvPr id="10" name="Straight Arrow Connector 9"/>
          <p:cNvCxnSpPr>
            <a:stCxn id="4" idx="2"/>
          </p:cNvCxnSpPr>
          <p:nvPr/>
        </p:nvCxnSpPr>
        <p:spPr bwMode="auto">
          <a:xfrm>
            <a:off x="1026087" y="4004939"/>
            <a:ext cx="30834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2" name="Straight Arrow Connector 11"/>
          <p:cNvCxnSpPr>
            <a:endCxn id="6" idx="1"/>
          </p:cNvCxnSpPr>
          <p:nvPr/>
        </p:nvCxnSpPr>
        <p:spPr bwMode="auto">
          <a:xfrm>
            <a:off x="3696628" y="4004939"/>
            <a:ext cx="34290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6" name="Elbow Connector 15"/>
          <p:cNvCxnSpPr>
            <a:stCxn id="6" idx="2"/>
          </p:cNvCxnSpPr>
          <p:nvPr/>
        </p:nvCxnSpPr>
        <p:spPr bwMode="auto">
          <a:xfrm rot="16200000" flipH="1">
            <a:off x="6065596" y="3987588"/>
            <a:ext cx="1402730" cy="3092664"/>
          </a:xfrm>
          <a:prstGeom prst="bentConnector2">
            <a:avLst/>
          </a:prstGeom>
          <a:solidFill>
            <a:schemeClr val="accent1"/>
          </a:solidFill>
          <a:ln w="57150" cap="flat" cmpd="sng" algn="ctr">
            <a:solidFill>
              <a:srgbClr val="F3A999"/>
            </a:solidFill>
            <a:prstDash val="solid"/>
            <a:round/>
            <a:headEnd type="none" w="med" len="med"/>
            <a:tailEnd type="triangle"/>
          </a:ln>
          <a:effectLst/>
        </p:spPr>
      </p:cxnSp>
      <p:cxnSp>
        <p:nvCxnSpPr>
          <p:cNvPr id="19" name="Straight Arrow Connector 18"/>
          <p:cNvCxnSpPr>
            <a:endCxn id="8" idx="1"/>
          </p:cNvCxnSpPr>
          <p:nvPr/>
        </p:nvCxnSpPr>
        <p:spPr bwMode="auto">
          <a:xfrm>
            <a:off x="11056493" y="6235285"/>
            <a:ext cx="504048" cy="0"/>
          </a:xfrm>
          <a:prstGeom prst="straightConnector1">
            <a:avLst/>
          </a:prstGeom>
          <a:solidFill>
            <a:schemeClr val="accent1"/>
          </a:solidFill>
          <a:ln w="57150" cap="flat" cmpd="sng" algn="ctr">
            <a:solidFill>
              <a:srgbClr val="F3A999"/>
            </a:solidFill>
            <a:prstDash val="solid"/>
            <a:round/>
            <a:headEnd type="none" w="med" len="med"/>
            <a:tailEnd type="triangle"/>
          </a:ln>
          <a:effectLst/>
        </p:spPr>
      </p:cxnSp>
      <p:sp>
        <p:nvSpPr>
          <p:cNvPr id="38" name="TextBox 37"/>
          <p:cNvSpPr txBox="1"/>
          <p:nvPr/>
        </p:nvSpPr>
        <p:spPr>
          <a:xfrm>
            <a:off x="6154711" y="5318024"/>
            <a:ext cx="1439056" cy="830997"/>
          </a:xfrm>
          <a:prstGeom prst="rect">
            <a:avLst/>
          </a:prstGeom>
          <a:noFill/>
        </p:spPr>
        <p:txBody>
          <a:bodyPr wrap="square" rtlCol="0">
            <a:spAutoFit/>
          </a:bodyPr>
          <a:lstStyle/>
          <a:p>
            <a:r>
              <a:rPr lang="en-US" sz="2400" b="1" dirty="0">
                <a:solidFill>
                  <a:schemeClr val="tx1">
                    <a:lumMod val="75000"/>
                    <a:lumOff val="25000"/>
                  </a:schemeClr>
                </a:solidFill>
                <a:latin typeface="Lato" panose="020F0502020204030203" pitchFamily="34" charset="77"/>
              </a:rPr>
              <a:t>Practical</a:t>
            </a:r>
          </a:p>
          <a:p>
            <a:r>
              <a:rPr lang="en-US" sz="2400" b="1" dirty="0">
                <a:solidFill>
                  <a:schemeClr val="tx1">
                    <a:lumMod val="75000"/>
                    <a:lumOff val="25000"/>
                  </a:schemeClr>
                </a:solidFill>
                <a:latin typeface="Lato" panose="020F0502020204030203" pitchFamily="34" charset="77"/>
              </a:rPr>
              <a:t>Modules</a:t>
            </a:r>
          </a:p>
        </p:txBody>
      </p:sp>
      <p:sp>
        <p:nvSpPr>
          <p:cNvPr id="51" name="Rectangle 50"/>
          <p:cNvSpPr/>
          <p:nvPr/>
        </p:nvSpPr>
        <p:spPr bwMode="auto">
          <a:xfrm>
            <a:off x="5828982" y="5242847"/>
            <a:ext cx="8305799" cy="1996153"/>
          </a:xfrm>
          <a:prstGeom prst="rect">
            <a:avLst/>
          </a:prstGeom>
          <a:noFill/>
          <a:ln w="19050" cap="flat" cmpd="sng" algn="ctr">
            <a:solidFill>
              <a:schemeClr val="tx1">
                <a:lumMod val="75000"/>
                <a:lumOff val="25000"/>
              </a:schemeClr>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grpSp>
        <p:nvGrpSpPr>
          <p:cNvPr id="55" name="Group 54"/>
          <p:cNvGrpSpPr/>
          <p:nvPr/>
        </p:nvGrpSpPr>
        <p:grpSpPr>
          <a:xfrm>
            <a:off x="6195850" y="6307693"/>
            <a:ext cx="2161863" cy="786447"/>
            <a:chOff x="2333937" y="6537630"/>
            <a:chExt cx="2161863" cy="786447"/>
          </a:xfrm>
        </p:grpSpPr>
        <p:pic>
          <p:nvPicPr>
            <p:cNvPr id="53" name="Picture 52"/>
            <p:cNvPicPr>
              <a:picLocks noChangeAspect="1"/>
            </p:cNvPicPr>
            <p:nvPr/>
          </p:nvPicPr>
          <p:blipFill>
            <a:blip r:embed="rId2"/>
            <a:stretch>
              <a:fillRect/>
            </a:stretch>
          </p:blipFill>
          <p:spPr>
            <a:xfrm>
              <a:off x="2333937" y="6537630"/>
              <a:ext cx="827839" cy="786447"/>
            </a:xfrm>
            <a:prstGeom prst="rect">
              <a:avLst/>
            </a:prstGeom>
            <a:effectLst>
              <a:outerShdw blurRad="50800" dist="38100" dir="2700000" algn="tl" rotWithShape="0">
                <a:prstClr val="black">
                  <a:alpha val="40000"/>
                </a:prstClr>
              </a:outerShdw>
            </a:effectLst>
          </p:spPr>
        </p:pic>
        <p:sp>
          <p:nvSpPr>
            <p:cNvPr id="54" name="TextBox 53"/>
            <p:cNvSpPr txBox="1"/>
            <p:nvPr/>
          </p:nvSpPr>
          <p:spPr>
            <a:xfrm>
              <a:off x="3161879" y="6582726"/>
              <a:ext cx="1333921" cy="707886"/>
            </a:xfrm>
            <a:prstGeom prst="rect">
              <a:avLst/>
            </a:prstGeom>
            <a:noFill/>
          </p:spPr>
          <p:txBody>
            <a:bodyPr wrap="square" rtlCol="0">
              <a:spAutoFit/>
            </a:bodyPr>
            <a:lstStyle/>
            <a:p>
              <a:r>
                <a:rPr lang="en-US" sz="2000" b="1" i="1" dirty="0">
                  <a:solidFill>
                    <a:srgbClr val="A2424F"/>
                  </a:solidFill>
                  <a:latin typeface="Lato" panose="020F0502020204030203" pitchFamily="34" charset="77"/>
                </a:rPr>
                <a:t>Lab</a:t>
              </a:r>
            </a:p>
            <a:p>
              <a:r>
                <a:rPr lang="en-US" sz="2000" b="1" i="1" dirty="0">
                  <a:solidFill>
                    <a:srgbClr val="A2424F"/>
                  </a:solidFill>
                  <a:latin typeface="Lato" panose="020F0502020204030203" pitchFamily="34" charset="77"/>
                </a:rPr>
                <a:t>Practices</a:t>
              </a:r>
            </a:p>
          </p:txBody>
        </p:sp>
      </p:grpSp>
      <p:sp>
        <p:nvSpPr>
          <p:cNvPr id="24" name="Rounded Rectangle 23"/>
          <p:cNvSpPr/>
          <p:nvPr/>
        </p:nvSpPr>
        <p:spPr bwMode="auto">
          <a:xfrm>
            <a:off x="1334428" y="3177322"/>
            <a:ext cx="2362200" cy="1655233"/>
          </a:xfrm>
          <a:prstGeom prst="roundRect">
            <a:avLst>
              <a:gd name="adj" fmla="val 1018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Basic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Create tables and insert data</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Basic </a:t>
            </a:r>
            <a:r>
              <a:rPr lang="en-US" sz="1800" dirty="0">
                <a:latin typeface="Lato" panose="020F0502020204030203" pitchFamily="34" charset="77"/>
                <a:ea typeface="MS PGothic" panose="020B0600070205080204" pitchFamily="34" charset="-128"/>
                <a:cs typeface="MS PGothic" panose="020B0600070205080204" pitchFamily="34" charset="-128"/>
              </a:rPr>
              <a:t>Q</a:t>
            </a: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ue</a:t>
            </a:r>
            <a:r>
              <a:rPr lang="en-US" sz="1800" dirty="0">
                <a:latin typeface="Lato" panose="020F0502020204030203" pitchFamily="34" charset="77"/>
                <a:ea typeface="MS PGothic" panose="020B0600070205080204" pitchFamily="34" charset="-128"/>
                <a:cs typeface="MS PGothic" panose="020B0600070205080204" pitchFamily="34" charset="-128"/>
              </a:rPr>
              <a:t>ries</a:t>
            </a:r>
          </a:p>
          <a:p>
            <a:pPr marL="342900" indent="-342900">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Update data</a:t>
            </a:r>
          </a:p>
        </p:txBody>
      </p:sp>
      <p:sp>
        <p:nvSpPr>
          <p:cNvPr id="2" name="Rounded Rectangle 1"/>
          <p:cNvSpPr/>
          <p:nvPr/>
        </p:nvSpPr>
        <p:spPr bwMode="auto">
          <a:xfrm>
            <a:off x="8313293" y="5407669"/>
            <a:ext cx="2743200" cy="1655232"/>
          </a:xfrm>
          <a:prstGeom prst="roundRect">
            <a:avLst>
              <a:gd name="adj" fmla="val 10189"/>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Intermediate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Window Functions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Views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sz="1800" b="1" i="1" u="none" strike="noStrike" cap="none" normalizeH="0" baseline="0" dirty="0">
              <a:ln>
                <a:noFill/>
              </a:ln>
              <a:solidFill>
                <a:srgbClr val="A2424F"/>
              </a:solidFill>
              <a:effectLst/>
              <a:latin typeface="Lato" panose="020F0502020204030203" pitchFamily="34" charset="77"/>
              <a:ea typeface="MS PGothic" panose="020B0600070205080204" pitchFamily="34" charset="-128"/>
              <a:cs typeface="MS PGothic" panose="020B0600070205080204" pitchFamily="34" charset="-128"/>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1" i="1" u="none" strike="noStrike" cap="none" normalizeH="0" baseline="0" dirty="0">
                <a:ln>
                  <a:noFill/>
                </a:ln>
                <a:solidFill>
                  <a:srgbClr val="A2424F"/>
                </a:solidFill>
                <a:effectLst/>
                <a:latin typeface="Lato" panose="020F0502020204030203" pitchFamily="34" charset="77"/>
                <a:ea typeface="MS PGothic" panose="020B0600070205080204" pitchFamily="34" charset="-128"/>
                <a:cs typeface="MS PGothic" panose="020B0600070205080204" pitchFamily="34" charset="-128"/>
              </a:rPr>
              <a:t>Transactions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Outline</a:t>
            </a:r>
          </a:p>
        </p:txBody>
      </p:sp>
      <p:sp>
        <p:nvSpPr>
          <p:cNvPr id="4" name="Rounded Rectangle 3"/>
          <p:cNvSpPr/>
          <p:nvPr/>
        </p:nvSpPr>
        <p:spPr bwMode="auto">
          <a:xfrm rot="16200000">
            <a:off x="-78813" y="3738239"/>
            <a:ext cx="1676400" cy="5334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Introduction</a:t>
            </a:r>
          </a:p>
        </p:txBody>
      </p:sp>
      <p:sp>
        <p:nvSpPr>
          <p:cNvPr id="6" name="Rounded Rectangle 5"/>
          <p:cNvSpPr/>
          <p:nvPr/>
        </p:nvSpPr>
        <p:spPr bwMode="auto">
          <a:xfrm>
            <a:off x="4039529" y="3177323"/>
            <a:ext cx="2362200" cy="1655232"/>
          </a:xfrm>
          <a:prstGeom prst="roundRect">
            <a:avLst>
              <a:gd name="adj" fmla="val 10189"/>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Database Design</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NFs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ER Diagram</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Relational DB Design</a:t>
            </a:r>
          </a:p>
        </p:txBody>
      </p:sp>
      <p:sp>
        <p:nvSpPr>
          <p:cNvPr id="7" name="Rounded Rectangle 6"/>
          <p:cNvSpPr/>
          <p:nvPr/>
        </p:nvSpPr>
        <p:spPr bwMode="auto">
          <a:xfrm>
            <a:off x="8313293" y="5407669"/>
            <a:ext cx="2743200" cy="1655232"/>
          </a:xfrm>
          <a:prstGeom prst="roundRect">
            <a:avLst>
              <a:gd name="adj" fmla="val 10189"/>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Intermediate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Window Functions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Views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sz="1800" b="1" i="1" u="none" strike="noStrike" cap="none" normalizeH="0" baseline="0" dirty="0">
              <a:ln>
                <a:noFill/>
              </a:ln>
              <a:solidFill>
                <a:srgbClr val="A2424F"/>
              </a:solidFill>
              <a:effectLst/>
              <a:latin typeface="Lato" panose="020F0502020204030203" pitchFamily="34" charset="77"/>
              <a:ea typeface="MS PGothic" panose="020B0600070205080204" pitchFamily="34" charset="-128"/>
              <a:cs typeface="MS PGothic" panose="020B0600070205080204" pitchFamily="34" charset="-128"/>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1" i="1" u="none" strike="noStrike" cap="none" normalizeH="0" baseline="0" dirty="0">
                <a:ln>
                  <a:noFill/>
                </a:ln>
                <a:solidFill>
                  <a:srgbClr val="A2424F"/>
                </a:solidFill>
                <a:effectLst/>
                <a:latin typeface="Lato" panose="020F0502020204030203" pitchFamily="34" charset="77"/>
                <a:ea typeface="MS PGothic" panose="020B0600070205080204" pitchFamily="34" charset="-128"/>
                <a:cs typeface="MS PGothic" panose="020B0600070205080204" pitchFamily="34" charset="-128"/>
              </a:rPr>
              <a:t>Transactions</a:t>
            </a:r>
          </a:p>
        </p:txBody>
      </p:sp>
      <p:sp>
        <p:nvSpPr>
          <p:cNvPr id="8" name="Rounded Rectangle 7"/>
          <p:cNvSpPr/>
          <p:nvPr/>
        </p:nvSpPr>
        <p:spPr bwMode="auto">
          <a:xfrm>
            <a:off x="11560541" y="5407669"/>
            <a:ext cx="2362200" cy="1655232"/>
          </a:xfrm>
          <a:prstGeom prst="roundRect">
            <a:avLst>
              <a:gd name="adj" fmla="val 10189"/>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Advanced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Functions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Procedures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Triggers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Performance</a:t>
            </a:r>
            <a:endPar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p:txBody>
      </p:sp>
      <p:cxnSp>
        <p:nvCxnSpPr>
          <p:cNvPr id="10" name="Straight Arrow Connector 9"/>
          <p:cNvCxnSpPr>
            <a:stCxn id="4" idx="2"/>
          </p:cNvCxnSpPr>
          <p:nvPr/>
        </p:nvCxnSpPr>
        <p:spPr bwMode="auto">
          <a:xfrm>
            <a:off x="1026087" y="4004939"/>
            <a:ext cx="30834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2" name="Straight Arrow Connector 11"/>
          <p:cNvCxnSpPr>
            <a:endCxn id="6" idx="1"/>
          </p:cNvCxnSpPr>
          <p:nvPr/>
        </p:nvCxnSpPr>
        <p:spPr bwMode="auto">
          <a:xfrm>
            <a:off x="3696628" y="4004939"/>
            <a:ext cx="342901" cy="0"/>
          </a:xfrm>
          <a:prstGeom prst="straightConnector1">
            <a:avLst/>
          </a:prstGeom>
          <a:solidFill>
            <a:schemeClr val="accent1"/>
          </a:solidFill>
          <a:ln w="57150" cap="flat" cmpd="sng" algn="ctr">
            <a:solidFill>
              <a:schemeClr val="tx1">
                <a:lumMod val="50000"/>
                <a:lumOff val="50000"/>
              </a:schemeClr>
            </a:solidFill>
            <a:prstDash val="solid"/>
            <a:round/>
            <a:headEnd type="none" w="med" len="med"/>
            <a:tailEnd type="triangle"/>
          </a:ln>
          <a:effectLst/>
        </p:spPr>
      </p:cxnSp>
      <p:cxnSp>
        <p:nvCxnSpPr>
          <p:cNvPr id="16" name="Elbow Connector 15"/>
          <p:cNvCxnSpPr>
            <a:stCxn id="6" idx="2"/>
            <a:endCxn id="7" idx="1"/>
          </p:cNvCxnSpPr>
          <p:nvPr/>
        </p:nvCxnSpPr>
        <p:spPr bwMode="auto">
          <a:xfrm rot="16200000" flipH="1">
            <a:off x="6065596" y="3987588"/>
            <a:ext cx="1402730" cy="3092664"/>
          </a:xfrm>
          <a:prstGeom prst="bentConnector2">
            <a:avLst/>
          </a:prstGeom>
          <a:solidFill>
            <a:schemeClr val="accent1"/>
          </a:solidFill>
          <a:ln w="57150" cap="flat" cmpd="sng" algn="ctr">
            <a:solidFill>
              <a:srgbClr val="F3A999"/>
            </a:solidFill>
            <a:prstDash val="solid"/>
            <a:round/>
            <a:headEnd type="none" w="med" len="med"/>
            <a:tailEnd type="triangle"/>
          </a:ln>
          <a:effectLst/>
        </p:spPr>
      </p:cxnSp>
      <p:cxnSp>
        <p:nvCxnSpPr>
          <p:cNvPr id="19" name="Straight Arrow Connector 18"/>
          <p:cNvCxnSpPr>
            <a:stCxn id="7" idx="3"/>
            <a:endCxn id="8" idx="1"/>
          </p:cNvCxnSpPr>
          <p:nvPr/>
        </p:nvCxnSpPr>
        <p:spPr bwMode="auto">
          <a:xfrm>
            <a:off x="11056493" y="6235285"/>
            <a:ext cx="504048" cy="0"/>
          </a:xfrm>
          <a:prstGeom prst="straightConnector1">
            <a:avLst/>
          </a:prstGeom>
          <a:solidFill>
            <a:schemeClr val="accent1"/>
          </a:solidFill>
          <a:ln w="57150" cap="flat" cmpd="sng" algn="ctr">
            <a:solidFill>
              <a:srgbClr val="F3A999"/>
            </a:solidFill>
            <a:prstDash val="solid"/>
            <a:round/>
            <a:headEnd type="none" w="med" len="med"/>
            <a:tailEnd type="triangle"/>
          </a:ln>
          <a:effectLst/>
        </p:spPr>
      </p:cxnSp>
      <p:sp>
        <p:nvSpPr>
          <p:cNvPr id="20" name="Rounded Rectangle 19"/>
          <p:cNvSpPr/>
          <p:nvPr/>
        </p:nvSpPr>
        <p:spPr bwMode="auto">
          <a:xfrm>
            <a:off x="9896633" y="1393522"/>
            <a:ext cx="4038600" cy="1305977"/>
          </a:xfrm>
          <a:prstGeom prst="roundRect">
            <a:avLst>
              <a:gd name="adj" fmla="val 10189"/>
            </a:avLst>
          </a:prstGeom>
          <a:solidFill>
            <a:srgbClr val="DAFDD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en-US" sz="1800" b="1" dirty="0">
                <a:latin typeface="Lato" panose="020F0502020204030203" pitchFamily="34" charset="77"/>
                <a:ea typeface="MS PGothic" panose="020B0600070205080204" pitchFamily="34" charset="-128"/>
                <a:cs typeface="MS PGothic" panose="020B0600070205080204" pitchFamily="34" charset="-128"/>
              </a:rPr>
              <a:t>Big </a:t>
            </a: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Data Analytics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Big Data Storage, Querying, and  Processing</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Data Mining, Visualization</a:t>
            </a:r>
            <a:endPar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p:txBody>
      </p:sp>
      <p:sp>
        <p:nvSpPr>
          <p:cNvPr id="28" name="Rounded Rectangle 27"/>
          <p:cNvSpPr/>
          <p:nvPr/>
        </p:nvSpPr>
        <p:spPr bwMode="auto">
          <a:xfrm>
            <a:off x="8151837" y="2923832"/>
            <a:ext cx="2560195" cy="1050962"/>
          </a:xfrm>
          <a:prstGeom prst="roundRect">
            <a:avLst>
              <a:gd name="adj" fmla="val 10189"/>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en-US" sz="1800" b="1" dirty="0">
                <a:latin typeface="Lato" panose="020F0502020204030203" pitchFamily="34" charset="77"/>
                <a:ea typeface="MS PGothic" panose="020B0600070205080204" pitchFamily="34" charset="-128"/>
                <a:cs typeface="MS PGothic" panose="020B0600070205080204" pitchFamily="34" charset="-128"/>
              </a:rPr>
              <a:t>Storage Management</a:t>
            </a:r>
            <a:endPar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Storage Structure</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Indexing</a:t>
            </a:r>
            <a:endPar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p:txBody>
      </p:sp>
      <p:sp>
        <p:nvSpPr>
          <p:cNvPr id="29" name="Rounded Rectangle 28"/>
          <p:cNvSpPr/>
          <p:nvPr/>
        </p:nvSpPr>
        <p:spPr bwMode="auto">
          <a:xfrm>
            <a:off x="11053999" y="2923832"/>
            <a:ext cx="2881234" cy="1685223"/>
          </a:xfrm>
          <a:prstGeom prst="roundRect">
            <a:avLst>
              <a:gd name="adj" fmla="val 10189"/>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en-US" sz="1800" b="1" dirty="0">
                <a:latin typeface="Lato" panose="020F0502020204030203" pitchFamily="34" charset="77"/>
                <a:ea typeface="MS PGothic" panose="020B0600070205080204" pitchFamily="34" charset="-128"/>
                <a:cs typeface="MS PGothic" panose="020B0600070205080204" pitchFamily="34" charset="-128"/>
              </a:rPr>
              <a:t>Application Design</a:t>
            </a:r>
            <a:endPar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Access databases in programming</a:t>
            </a:r>
          </a:p>
          <a:p>
            <a:pPr marL="342900" indent="-342900">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Complex Data Types (JSON, XML)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p:txBody>
      </p:sp>
      <p:sp>
        <p:nvSpPr>
          <p:cNvPr id="30" name="Rounded Rectangle 29"/>
          <p:cNvSpPr/>
          <p:nvPr/>
        </p:nvSpPr>
        <p:spPr bwMode="auto">
          <a:xfrm>
            <a:off x="8312824" y="4199127"/>
            <a:ext cx="2270696" cy="414197"/>
          </a:xfrm>
          <a:prstGeom prst="roundRect">
            <a:avLst>
              <a:gd name="adj" fmla="val 10189"/>
            </a:avLst>
          </a:prstGeom>
          <a:solidFill>
            <a:schemeClr val="bg1">
              <a:lumMod val="85000"/>
            </a:schemeClr>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sz="1800" b="1" dirty="0">
                <a:latin typeface="Lato" panose="020F0502020204030203" pitchFamily="34" charset="77"/>
                <a:ea typeface="MS PGothic" panose="020B0600070205080204" pitchFamily="34" charset="-128"/>
                <a:cs typeface="MS PGothic" panose="020B0600070205080204" pitchFamily="34" charset="-128"/>
              </a:rPr>
              <a:t>Relational Algebra</a:t>
            </a:r>
            <a:endPar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endParaRPr>
          </a:p>
        </p:txBody>
      </p:sp>
      <p:sp>
        <p:nvSpPr>
          <p:cNvPr id="37" name="TextBox 36"/>
          <p:cNvSpPr txBox="1"/>
          <p:nvPr/>
        </p:nvSpPr>
        <p:spPr>
          <a:xfrm>
            <a:off x="8077200" y="1497338"/>
            <a:ext cx="1780709" cy="830997"/>
          </a:xfrm>
          <a:prstGeom prst="rect">
            <a:avLst/>
          </a:prstGeom>
          <a:noFill/>
        </p:spPr>
        <p:txBody>
          <a:bodyPr wrap="square" rtlCol="0">
            <a:spAutoFit/>
          </a:bodyPr>
          <a:lstStyle/>
          <a:p>
            <a:r>
              <a:rPr lang="en-US" sz="2400" b="1" dirty="0">
                <a:solidFill>
                  <a:schemeClr val="tx1">
                    <a:lumMod val="75000"/>
                    <a:lumOff val="25000"/>
                  </a:schemeClr>
                </a:solidFill>
                <a:latin typeface="Lato" panose="020F0502020204030203" pitchFamily="34" charset="77"/>
              </a:rPr>
              <a:t>Theoretical</a:t>
            </a:r>
          </a:p>
          <a:p>
            <a:r>
              <a:rPr lang="en-US" sz="2400" b="1" dirty="0">
                <a:solidFill>
                  <a:schemeClr val="tx1">
                    <a:lumMod val="75000"/>
                    <a:lumOff val="25000"/>
                  </a:schemeClr>
                </a:solidFill>
                <a:latin typeface="Lato" panose="020F0502020204030203" pitchFamily="34" charset="77"/>
              </a:rPr>
              <a:t>Modules</a:t>
            </a:r>
          </a:p>
        </p:txBody>
      </p:sp>
      <p:sp>
        <p:nvSpPr>
          <p:cNvPr id="38" name="TextBox 37"/>
          <p:cNvSpPr txBox="1"/>
          <p:nvPr/>
        </p:nvSpPr>
        <p:spPr>
          <a:xfrm>
            <a:off x="6154711" y="5318024"/>
            <a:ext cx="1439056" cy="830997"/>
          </a:xfrm>
          <a:prstGeom prst="rect">
            <a:avLst/>
          </a:prstGeom>
          <a:noFill/>
        </p:spPr>
        <p:txBody>
          <a:bodyPr wrap="square" rtlCol="0">
            <a:spAutoFit/>
          </a:bodyPr>
          <a:lstStyle/>
          <a:p>
            <a:r>
              <a:rPr lang="en-US" sz="2400" b="1" dirty="0">
                <a:solidFill>
                  <a:schemeClr val="tx1">
                    <a:lumMod val="75000"/>
                    <a:lumOff val="25000"/>
                  </a:schemeClr>
                </a:solidFill>
                <a:latin typeface="Lato" panose="020F0502020204030203" pitchFamily="34" charset="77"/>
              </a:rPr>
              <a:t>Practical</a:t>
            </a:r>
          </a:p>
          <a:p>
            <a:r>
              <a:rPr lang="en-US" sz="2400" b="1" dirty="0">
                <a:solidFill>
                  <a:schemeClr val="tx1">
                    <a:lumMod val="75000"/>
                    <a:lumOff val="25000"/>
                  </a:schemeClr>
                </a:solidFill>
                <a:latin typeface="Lato" panose="020F0502020204030203" pitchFamily="34" charset="77"/>
              </a:rPr>
              <a:t>Modules</a:t>
            </a:r>
          </a:p>
        </p:txBody>
      </p:sp>
      <p:sp>
        <p:nvSpPr>
          <p:cNvPr id="39" name="Rectangle 38"/>
          <p:cNvSpPr/>
          <p:nvPr/>
        </p:nvSpPr>
        <p:spPr bwMode="auto">
          <a:xfrm>
            <a:off x="7925730" y="1219200"/>
            <a:ext cx="6209052" cy="3613355"/>
          </a:xfrm>
          <a:prstGeom prst="rect">
            <a:avLst/>
          </a:prstGeom>
          <a:noFill/>
          <a:ln w="19050" cap="flat" cmpd="sng" algn="ctr">
            <a:solidFill>
              <a:schemeClr val="tx1">
                <a:lumMod val="75000"/>
                <a:lumOff val="25000"/>
              </a:schemeClr>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cxnSp>
        <p:nvCxnSpPr>
          <p:cNvPr id="40" name="Elbow Connector 39"/>
          <p:cNvCxnSpPr>
            <a:stCxn id="6" idx="3"/>
            <a:endCxn id="39" idx="1"/>
          </p:cNvCxnSpPr>
          <p:nvPr/>
        </p:nvCxnSpPr>
        <p:spPr bwMode="auto">
          <a:xfrm flipV="1">
            <a:off x="6401729" y="3025878"/>
            <a:ext cx="1524001" cy="979061"/>
          </a:xfrm>
          <a:prstGeom prst="bentConnector3">
            <a:avLst>
              <a:gd name="adj1" fmla="val 50000"/>
            </a:avLst>
          </a:prstGeom>
          <a:solidFill>
            <a:schemeClr val="accent1"/>
          </a:solidFill>
          <a:ln w="57150" cap="flat" cmpd="sng" algn="ctr">
            <a:solidFill>
              <a:schemeClr val="bg2">
                <a:lumMod val="60000"/>
                <a:lumOff val="40000"/>
              </a:schemeClr>
            </a:solidFill>
            <a:prstDash val="solid"/>
            <a:round/>
            <a:headEnd type="none" w="med" len="med"/>
            <a:tailEnd type="triangle"/>
          </a:ln>
          <a:effectLst/>
        </p:spPr>
      </p:cxnSp>
      <p:sp>
        <p:nvSpPr>
          <p:cNvPr id="51" name="Rectangle 50"/>
          <p:cNvSpPr/>
          <p:nvPr/>
        </p:nvSpPr>
        <p:spPr bwMode="auto">
          <a:xfrm>
            <a:off x="5828982" y="5242847"/>
            <a:ext cx="8305799" cy="1996153"/>
          </a:xfrm>
          <a:prstGeom prst="rect">
            <a:avLst/>
          </a:prstGeom>
          <a:noFill/>
          <a:ln w="19050" cap="flat" cmpd="sng" algn="ctr">
            <a:solidFill>
              <a:schemeClr val="tx1">
                <a:lumMod val="75000"/>
                <a:lumOff val="25000"/>
              </a:schemeClr>
            </a:solidFill>
            <a:prstDash val="lgDash"/>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p:txBody>
      </p:sp>
      <p:grpSp>
        <p:nvGrpSpPr>
          <p:cNvPr id="55" name="Group 54"/>
          <p:cNvGrpSpPr/>
          <p:nvPr/>
        </p:nvGrpSpPr>
        <p:grpSpPr>
          <a:xfrm>
            <a:off x="6195850" y="6307693"/>
            <a:ext cx="2161863" cy="786447"/>
            <a:chOff x="2333937" y="6537630"/>
            <a:chExt cx="2161863" cy="786447"/>
          </a:xfrm>
        </p:grpSpPr>
        <p:pic>
          <p:nvPicPr>
            <p:cNvPr id="53" name="Picture 52"/>
            <p:cNvPicPr>
              <a:picLocks noChangeAspect="1"/>
            </p:cNvPicPr>
            <p:nvPr/>
          </p:nvPicPr>
          <p:blipFill>
            <a:blip r:embed="rId2"/>
            <a:stretch>
              <a:fillRect/>
            </a:stretch>
          </p:blipFill>
          <p:spPr>
            <a:xfrm>
              <a:off x="2333937" y="6537630"/>
              <a:ext cx="827839" cy="786447"/>
            </a:xfrm>
            <a:prstGeom prst="rect">
              <a:avLst/>
            </a:prstGeom>
            <a:effectLst>
              <a:outerShdw blurRad="50800" dist="38100" dir="2700000" algn="tl" rotWithShape="0">
                <a:prstClr val="black">
                  <a:alpha val="40000"/>
                </a:prstClr>
              </a:outerShdw>
            </a:effectLst>
          </p:spPr>
        </p:pic>
        <p:sp>
          <p:nvSpPr>
            <p:cNvPr id="54" name="TextBox 53"/>
            <p:cNvSpPr txBox="1"/>
            <p:nvPr/>
          </p:nvSpPr>
          <p:spPr>
            <a:xfrm>
              <a:off x="3161879" y="6582726"/>
              <a:ext cx="1333921" cy="707886"/>
            </a:xfrm>
            <a:prstGeom prst="rect">
              <a:avLst/>
            </a:prstGeom>
            <a:noFill/>
          </p:spPr>
          <p:txBody>
            <a:bodyPr wrap="square" rtlCol="0">
              <a:spAutoFit/>
            </a:bodyPr>
            <a:lstStyle/>
            <a:p>
              <a:r>
                <a:rPr lang="en-US" sz="2000" b="1" i="1" dirty="0">
                  <a:solidFill>
                    <a:srgbClr val="A2424F"/>
                  </a:solidFill>
                  <a:latin typeface="Lato" panose="020F0502020204030203" pitchFamily="34" charset="77"/>
                </a:rPr>
                <a:t>Lab</a:t>
              </a:r>
            </a:p>
            <a:p>
              <a:r>
                <a:rPr lang="en-US" sz="2000" b="1" i="1" dirty="0">
                  <a:solidFill>
                    <a:srgbClr val="A2424F"/>
                  </a:solidFill>
                  <a:latin typeface="Lato" panose="020F0502020204030203" pitchFamily="34" charset="77"/>
                </a:rPr>
                <a:t>Practices</a:t>
              </a:r>
            </a:p>
          </p:txBody>
        </p:sp>
      </p:grpSp>
      <p:sp>
        <p:nvSpPr>
          <p:cNvPr id="24" name="Rounded Rectangle 23"/>
          <p:cNvSpPr/>
          <p:nvPr/>
        </p:nvSpPr>
        <p:spPr bwMode="auto">
          <a:xfrm>
            <a:off x="1334428" y="3177322"/>
            <a:ext cx="2362200" cy="1655233"/>
          </a:xfrm>
          <a:prstGeom prst="roundRect">
            <a:avLst>
              <a:gd name="adj" fmla="val 10189"/>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Basic SQL</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en-US" sz="1800" dirty="0">
                <a:latin typeface="Lato" panose="020F0502020204030203" pitchFamily="34" charset="77"/>
                <a:ea typeface="MS PGothic" panose="020B0600070205080204" pitchFamily="34" charset="-128"/>
                <a:cs typeface="MS PGothic" panose="020B0600070205080204" pitchFamily="34" charset="-128"/>
              </a:rPr>
              <a:t>Create tables and insert data</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Basic </a:t>
            </a:r>
            <a:r>
              <a:rPr lang="en-US" sz="1800" dirty="0">
                <a:latin typeface="Lato" panose="020F0502020204030203" pitchFamily="34" charset="77"/>
                <a:ea typeface="MS PGothic" panose="020B0600070205080204" pitchFamily="34" charset="-128"/>
                <a:cs typeface="MS PGothic" panose="020B0600070205080204" pitchFamily="34" charset="-128"/>
              </a:rPr>
              <a:t>Q</a:t>
            </a: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ue</a:t>
            </a:r>
            <a:r>
              <a:rPr lang="en-US" sz="1800" dirty="0">
                <a:latin typeface="Lato" panose="020F0502020204030203" pitchFamily="34" charset="77"/>
                <a:ea typeface="MS PGothic" panose="020B0600070205080204" pitchFamily="34" charset="-128"/>
                <a:cs typeface="MS PGothic" panose="020B0600070205080204" pitchFamily="34" charset="-128"/>
              </a:rPr>
              <a:t>ries</a:t>
            </a:r>
          </a:p>
          <a:p>
            <a:pPr marL="342900" marR="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800" b="0" i="0" u="none" strike="noStrike" cap="none" normalizeH="0" baseline="0" dirty="0">
                <a:ln>
                  <a:noFill/>
                </a:ln>
                <a:solidFill>
                  <a:schemeClr val="tx1"/>
                </a:solidFill>
                <a:effectLst/>
                <a:latin typeface="Lato" panose="020F0502020204030203" pitchFamily="34" charset="77"/>
                <a:ea typeface="MS PGothic" panose="020B0600070205080204" pitchFamily="34" charset="-128"/>
                <a:cs typeface="MS PGothic" panose="020B0600070205080204" pitchFamily="34" charset="-128"/>
              </a:rPr>
              <a:t>Update data</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we may </a:t>
            </a:r>
            <a:r>
              <a:rPr lang="en-US" dirty="0">
                <a:solidFill>
                  <a:srgbClr val="A2424F"/>
                </a:solidFill>
              </a:rPr>
              <a:t>not</a:t>
            </a:r>
            <a:r>
              <a:rPr lang="en-US" dirty="0"/>
              <a:t> (fully) cover</a:t>
            </a:r>
          </a:p>
          <a:p>
            <a:pPr lvl="1"/>
            <a:r>
              <a:rPr lang="en-US" dirty="0"/>
              <a:t>Programming Language Support</a:t>
            </a:r>
          </a:p>
          <a:p>
            <a:pPr lvl="2"/>
            <a:r>
              <a:rPr lang="en-US" dirty="0"/>
              <a:t>We will focus on one or two languages</a:t>
            </a:r>
          </a:p>
          <a:p>
            <a:pPr lvl="1"/>
            <a:r>
              <a:rPr lang="en-US" dirty="0"/>
              <a:t>Parallel and Distributed Databases</a:t>
            </a:r>
          </a:p>
          <a:p>
            <a:pPr lvl="1"/>
            <a:r>
              <a:rPr lang="en-US" dirty="0"/>
              <a:t>Object-based Databases</a:t>
            </a:r>
          </a:p>
          <a:p>
            <a:pPr lvl="1"/>
            <a:r>
              <a:rPr lang="en-US" dirty="0"/>
              <a:t>Blockchain</a:t>
            </a:r>
          </a:p>
          <a:p>
            <a:pPr lvl="1"/>
            <a:r>
              <a:rPr lang="en-US" dirty="0"/>
              <a:t>Advanced Relational Algebra and Calculus</a:t>
            </a:r>
          </a:p>
          <a:p>
            <a:pPr lvl="1"/>
            <a:r>
              <a:rPr lang="en-US" dirty="0"/>
              <a:t>Advanced Data Mining and Analytics</a:t>
            </a:r>
          </a:p>
          <a:p>
            <a:pPr lvl="1"/>
            <a:endParaRPr lang="en-US" dirty="0"/>
          </a:p>
        </p:txBody>
      </p:sp>
      <p:sp>
        <p:nvSpPr>
          <p:cNvPr id="3" name="Title 2"/>
          <p:cNvSpPr>
            <a:spLocks noGrp="1"/>
          </p:cNvSpPr>
          <p:nvPr>
            <p:ph type="title"/>
          </p:nvPr>
        </p:nvSpPr>
        <p:spPr/>
        <p:txBody>
          <a:bodyPr/>
          <a:lstStyle/>
          <a:p>
            <a:r>
              <a:rPr lang="en-US" dirty="0"/>
              <a:t>Outline</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7086600" cy="5334000"/>
          </a:xfrm>
        </p:spPr>
        <p:txBody>
          <a:bodyPr/>
          <a:lstStyle/>
          <a:p>
            <a:r>
              <a:rPr lang="en-US" dirty="0"/>
              <a:t>Data Definition Language (DDL)</a:t>
            </a:r>
          </a:p>
          <a:p>
            <a:pPr lvl="1"/>
            <a:r>
              <a:rPr lang="en-US" dirty="0"/>
              <a:t>DDL compiler generates a set of table templates stored in a data dictionary</a:t>
            </a:r>
          </a:p>
          <a:p>
            <a:pPr lvl="2"/>
            <a:r>
              <a:rPr lang="en-US" dirty="0"/>
              <a:t>Database schema</a:t>
            </a:r>
          </a:p>
          <a:p>
            <a:pPr lvl="2"/>
            <a:r>
              <a:rPr lang="en-US" dirty="0"/>
              <a:t>Integrity constraints (primary key, etc.)</a:t>
            </a:r>
          </a:p>
          <a:p>
            <a:pPr lvl="2"/>
            <a:r>
              <a:rPr lang="en-US" dirty="0"/>
              <a:t>Authorization (who can access it)</a:t>
            </a:r>
          </a:p>
        </p:txBody>
      </p:sp>
      <p:sp>
        <p:nvSpPr>
          <p:cNvPr id="3" name="Title 2"/>
          <p:cNvSpPr>
            <a:spLocks noGrp="1"/>
          </p:cNvSpPr>
          <p:nvPr>
            <p:ph type="title"/>
          </p:nvPr>
        </p:nvSpPr>
        <p:spPr/>
        <p:txBody>
          <a:bodyPr/>
          <a:lstStyle/>
          <a:p>
            <a:r>
              <a:rPr lang="en-US" dirty="0"/>
              <a:t>Data Definition and Manipulation</a:t>
            </a:r>
          </a:p>
        </p:txBody>
      </p:sp>
      <p:pic>
        <p:nvPicPr>
          <p:cNvPr id="17" name="Picture 16"/>
          <p:cNvPicPr>
            <a:picLocks noChangeAspect="1"/>
          </p:cNvPicPr>
          <p:nvPr/>
        </p:nvPicPr>
        <p:blipFill>
          <a:blip r:embed="rId2"/>
          <a:stretch>
            <a:fillRect/>
          </a:stretch>
        </p:blipFill>
        <p:spPr>
          <a:xfrm>
            <a:off x="8229600" y="1726096"/>
            <a:ext cx="6045200" cy="4110171"/>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924800" y="1752600"/>
            <a:ext cx="6273800" cy="2902365"/>
          </a:xfrm>
          <a:prstGeom prst="rect">
            <a:avLst/>
          </a:prstGeom>
        </p:spPr>
      </p:pic>
      <p:sp>
        <p:nvSpPr>
          <p:cNvPr id="2" name="Content Placeholder 1"/>
          <p:cNvSpPr>
            <a:spLocks noGrp="1"/>
          </p:cNvSpPr>
          <p:nvPr>
            <p:ph idx="1"/>
          </p:nvPr>
        </p:nvSpPr>
        <p:spPr>
          <a:xfrm>
            <a:off x="838200" y="1981200"/>
            <a:ext cx="7086600" cy="5334000"/>
          </a:xfrm>
        </p:spPr>
        <p:txBody>
          <a:bodyPr/>
          <a:lstStyle/>
          <a:p>
            <a:r>
              <a:rPr lang="en-US" dirty="0"/>
              <a:t>Data Manipulation Language (DML)</a:t>
            </a:r>
          </a:p>
          <a:p>
            <a:pPr lvl="1"/>
            <a:r>
              <a:rPr lang="en-US" b="1" dirty="0">
                <a:solidFill>
                  <a:srgbClr val="A2424F"/>
                </a:solidFill>
              </a:rPr>
              <a:t>Language</a:t>
            </a:r>
            <a:r>
              <a:rPr lang="en-US" dirty="0"/>
              <a:t> for </a:t>
            </a:r>
            <a:r>
              <a:rPr lang="en-US" dirty="0">
                <a:solidFill>
                  <a:srgbClr val="A2424F"/>
                </a:solidFill>
              </a:rPr>
              <a:t>accessing</a:t>
            </a:r>
            <a:r>
              <a:rPr lang="en-US" dirty="0"/>
              <a:t> and </a:t>
            </a:r>
            <a:r>
              <a:rPr lang="en-US" dirty="0">
                <a:solidFill>
                  <a:srgbClr val="A2424F"/>
                </a:solidFill>
              </a:rPr>
              <a:t>updating</a:t>
            </a:r>
            <a:r>
              <a:rPr lang="en-US" dirty="0"/>
              <a:t> </a:t>
            </a:r>
            <a:r>
              <a:rPr lang="en-US" dirty="0">
                <a:solidFill>
                  <a:srgbClr val="A2424F"/>
                </a:solidFill>
              </a:rPr>
              <a:t>the data </a:t>
            </a:r>
            <a:r>
              <a:rPr lang="en-US" dirty="0"/>
              <a:t>organized by the appropriate data model (also known as query language)</a:t>
            </a:r>
          </a:p>
          <a:p>
            <a:r>
              <a:rPr lang="en-US" dirty="0"/>
              <a:t>SQL</a:t>
            </a:r>
            <a:r>
              <a:rPr lang="zh-CN" altLang="en-US" dirty="0"/>
              <a:t> </a:t>
            </a:r>
            <a:r>
              <a:rPr lang="en-US" altLang="zh-CN" dirty="0"/>
              <a:t>(Structured</a:t>
            </a:r>
            <a:r>
              <a:rPr lang="zh-CN" altLang="en-US" dirty="0"/>
              <a:t> </a:t>
            </a:r>
            <a:r>
              <a:rPr lang="en-US" altLang="zh-CN" dirty="0"/>
              <a:t>Query</a:t>
            </a:r>
            <a:r>
              <a:rPr lang="zh-CN" altLang="en-US" dirty="0"/>
              <a:t> </a:t>
            </a:r>
            <a:r>
              <a:rPr lang="en-US" altLang="zh-CN" dirty="0"/>
              <a:t>Language)</a:t>
            </a:r>
            <a:endParaRPr lang="en-US" dirty="0"/>
          </a:p>
          <a:p>
            <a:pPr lvl="1"/>
            <a:r>
              <a:rPr lang="en-US" dirty="0"/>
              <a:t>Takes </a:t>
            </a:r>
            <a:r>
              <a:rPr lang="en-US" dirty="0">
                <a:solidFill>
                  <a:srgbClr val="A2424F"/>
                </a:solidFill>
              </a:rPr>
              <a:t>several tables as input</a:t>
            </a:r>
            <a:r>
              <a:rPr lang="en-US" dirty="0"/>
              <a:t> (possibly only one) and always </a:t>
            </a:r>
            <a:r>
              <a:rPr lang="en-US" dirty="0">
                <a:solidFill>
                  <a:srgbClr val="A2424F"/>
                </a:solidFill>
              </a:rPr>
              <a:t>returns a single table</a:t>
            </a:r>
          </a:p>
          <a:p>
            <a:pPr lvl="1"/>
            <a:endParaRPr lang="en-US" dirty="0"/>
          </a:p>
        </p:txBody>
      </p:sp>
      <p:sp>
        <p:nvSpPr>
          <p:cNvPr id="3" name="Title 2"/>
          <p:cNvSpPr>
            <a:spLocks noGrp="1"/>
          </p:cNvSpPr>
          <p:nvPr>
            <p:ph type="title"/>
          </p:nvPr>
        </p:nvSpPr>
        <p:spPr/>
        <p:txBody>
          <a:bodyPr/>
          <a:lstStyle/>
          <a:p>
            <a:r>
              <a:rPr lang="en-US" dirty="0"/>
              <a:t>Data Definition and Manipulation</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 Users</a:t>
            </a:r>
          </a:p>
        </p:txBody>
      </p:sp>
      <p:pic>
        <p:nvPicPr>
          <p:cNvPr id="4" name="Graphic 3"/>
          <p:cNvPicPr>
            <a:picLocks noChangeAspect="1"/>
          </p:cNvPicPr>
          <p:nvPr/>
        </p:nvPicPr>
        <p:blipFill rotWithShape="1">
          <a:blip r:embed="rId2">
            <a:extLst>
              <a:ext uri="{96DAC541-7B7A-43D3-8B79-37D633B846F1}">
                <asvg:svgBlip xmlns:asvg="http://schemas.microsoft.com/office/drawing/2016/SVG/main" xmlns="" r:embed="rId3"/>
              </a:ext>
            </a:extLst>
          </a:blip>
          <a:srcRect t="-1" b="46320"/>
          <a:stretch>
            <a:fillRect/>
          </a:stretch>
        </p:blipFill>
        <p:spPr>
          <a:xfrm>
            <a:off x="5105400" y="508000"/>
            <a:ext cx="9350155" cy="72136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13258800" cy="5334000"/>
          </a:xfrm>
        </p:spPr>
        <p:txBody>
          <a:bodyPr/>
          <a:lstStyle/>
          <a:p>
            <a:pPr>
              <a:spcAft>
                <a:spcPts val="600"/>
              </a:spcAft>
            </a:pPr>
            <a:r>
              <a:rPr lang="en-US" dirty="0">
                <a:latin typeface="Lato" panose="020F0502020204030203" pitchFamily="34" charset="77"/>
                <a:cs typeface="Arial" panose="020B0604020202020204" pitchFamily="34" charset="0"/>
              </a:rPr>
              <a:t>Reference book:</a:t>
            </a:r>
          </a:p>
          <a:p>
            <a:pPr lvl="1">
              <a:spcAft>
                <a:spcPts val="1200"/>
              </a:spcAft>
            </a:pPr>
            <a:r>
              <a:rPr lang="en-US" sz="3000" dirty="0">
                <a:latin typeface="Lato" panose="020F0502020204030203" pitchFamily="34" charset="77"/>
                <a:cs typeface="Arial" panose="020B0604020202020204" pitchFamily="34" charset="0"/>
              </a:rPr>
              <a:t>A. </a:t>
            </a:r>
            <a:r>
              <a:rPr lang="en-US" sz="3000" dirty="0" err="1">
                <a:latin typeface="Lato" panose="020F0502020204030203" pitchFamily="34" charset="77"/>
                <a:cs typeface="Arial" panose="020B0604020202020204" pitchFamily="34" charset="0"/>
              </a:rPr>
              <a:t>Silberschatz</a:t>
            </a:r>
            <a:r>
              <a:rPr lang="en-US" sz="3000" dirty="0">
                <a:latin typeface="Lato" panose="020F0502020204030203" pitchFamily="34" charset="77"/>
                <a:cs typeface="Arial" panose="020B0604020202020204" pitchFamily="34" charset="0"/>
              </a:rPr>
              <a:t>, H. </a:t>
            </a:r>
            <a:r>
              <a:rPr lang="en-US" sz="3000" dirty="0" err="1">
                <a:latin typeface="Lato" panose="020F0502020204030203" pitchFamily="34" charset="77"/>
                <a:cs typeface="Arial" panose="020B0604020202020204" pitchFamily="34" charset="0"/>
              </a:rPr>
              <a:t>Korth</a:t>
            </a:r>
            <a:r>
              <a:rPr lang="en-US" sz="3000" dirty="0">
                <a:latin typeface="Lato" panose="020F0502020204030203" pitchFamily="34" charset="77"/>
                <a:cs typeface="Arial" panose="020B0604020202020204" pitchFamily="34" charset="0"/>
              </a:rPr>
              <a:t>, and S. Sudarshan. </a:t>
            </a:r>
            <a:r>
              <a:rPr lang="en-US" sz="3000" b="1" dirty="0">
                <a:solidFill>
                  <a:srgbClr val="A2424F"/>
                </a:solidFill>
                <a:latin typeface="Lato" panose="020F0502020204030203" pitchFamily="34" charset="77"/>
                <a:cs typeface="Arial" panose="020B0604020202020204" pitchFamily="34" charset="0"/>
              </a:rPr>
              <a:t>Database System Concepts</a:t>
            </a:r>
            <a:r>
              <a:rPr lang="en-US" sz="3000" dirty="0">
                <a:latin typeface="Lato" panose="020F0502020204030203" pitchFamily="34" charset="77"/>
                <a:cs typeface="Arial" panose="020B0604020202020204" pitchFamily="34" charset="0"/>
              </a:rPr>
              <a:t>. McGraw-Hill, New York, 7th Edition, (2019).</a:t>
            </a:r>
          </a:p>
          <a:p>
            <a:pPr lvl="1">
              <a:spcAft>
                <a:spcPts val="1200"/>
              </a:spcAft>
            </a:pPr>
            <a:endParaRPr lang="en-US" sz="3000" dirty="0">
              <a:latin typeface="Lato" panose="020F0502020204030203" pitchFamily="34" charset="77"/>
              <a:cs typeface="Arial" panose="020B0604020202020204" pitchFamily="34" charset="0"/>
            </a:endParaRPr>
          </a:p>
          <a:p>
            <a:pPr lvl="1">
              <a:spcAft>
                <a:spcPts val="1200"/>
              </a:spcAft>
            </a:pPr>
            <a:endParaRPr lang="en-US" sz="3000" dirty="0">
              <a:latin typeface="Lato" panose="020F0502020204030203" pitchFamily="34" charset="77"/>
              <a:cs typeface="Arial" panose="020B0604020202020204" pitchFamily="34" charset="0"/>
            </a:endParaRPr>
          </a:p>
          <a:p>
            <a:pPr lvl="1">
              <a:spcAft>
                <a:spcPts val="1200"/>
              </a:spcAft>
            </a:pPr>
            <a:endParaRPr lang="en-US" sz="3000" dirty="0">
              <a:latin typeface="Lato" panose="020F0502020204030203" pitchFamily="34" charset="77"/>
              <a:cs typeface="Arial" panose="020B0604020202020204" pitchFamily="34" charset="0"/>
            </a:endParaRPr>
          </a:p>
          <a:p>
            <a:pPr lvl="1">
              <a:spcAft>
                <a:spcPts val="1200"/>
              </a:spcAft>
            </a:pPr>
            <a:endParaRPr lang="en-US" sz="3000" dirty="0">
              <a:latin typeface="Lato" panose="020F0502020204030203" pitchFamily="34" charset="77"/>
              <a:cs typeface="Arial" panose="020B0604020202020204" pitchFamily="34" charset="0"/>
            </a:endParaRPr>
          </a:p>
          <a:p>
            <a:pPr lvl="1">
              <a:spcAft>
                <a:spcPts val="1200"/>
              </a:spcAft>
            </a:pPr>
            <a:endParaRPr lang="en-US" sz="3000" dirty="0">
              <a:latin typeface="Lato" panose="020F0502020204030203" pitchFamily="34" charset="77"/>
              <a:cs typeface="Arial" panose="020B0604020202020204" pitchFamily="34" charset="0"/>
            </a:endParaRPr>
          </a:p>
          <a:p>
            <a:pPr lvl="1">
              <a:spcAft>
                <a:spcPts val="1200"/>
              </a:spcAft>
            </a:pPr>
            <a:r>
              <a:rPr lang="en-US" sz="3000" dirty="0">
                <a:latin typeface="Lato" panose="020F0502020204030203" pitchFamily="34" charset="77"/>
                <a:cs typeface="Arial" panose="020B0604020202020204" pitchFamily="34" charset="0"/>
              </a:rPr>
              <a:t>https://www.db-book.com/</a:t>
            </a:r>
          </a:p>
          <a:p>
            <a:pPr lvl="1">
              <a:spcAft>
                <a:spcPts val="1200"/>
              </a:spcAft>
            </a:pPr>
            <a:endParaRPr lang="en-US" sz="3000" dirty="0">
              <a:latin typeface="Lato" panose="020F0502020204030203" pitchFamily="34" charset="77"/>
              <a:cs typeface="Arial" panose="020B0604020202020204" pitchFamily="34" charset="0"/>
            </a:endParaRPr>
          </a:p>
        </p:txBody>
      </p:sp>
      <p:sp>
        <p:nvSpPr>
          <p:cNvPr id="3" name="Title 2"/>
          <p:cNvSpPr>
            <a:spLocks noGrp="1"/>
          </p:cNvSpPr>
          <p:nvPr>
            <p:ph type="title"/>
          </p:nvPr>
        </p:nvSpPr>
        <p:spPr/>
        <p:txBody>
          <a:bodyPr/>
          <a:lstStyle/>
          <a:p>
            <a:r>
              <a:rPr lang="en-US"/>
              <a:t>Textbook</a:t>
            </a:r>
          </a:p>
        </p:txBody>
      </p:sp>
      <p:pic>
        <p:nvPicPr>
          <p:cNvPr id="101" name="图片 100"/>
          <p:cNvPicPr/>
          <p:nvPr/>
        </p:nvPicPr>
        <p:blipFill>
          <a:blip r:embed="rId3"/>
          <a:stretch>
            <a:fillRect/>
          </a:stretch>
        </p:blipFill>
        <p:spPr>
          <a:xfrm>
            <a:off x="9601200" y="3657600"/>
            <a:ext cx="3275330" cy="3936365"/>
          </a:xfrm>
          <a:prstGeom prst="rect">
            <a:avLst/>
          </a:prstGeom>
          <a:noFill/>
          <a:ln w="9525">
            <a:noFill/>
          </a:ln>
        </p:spPr>
      </p:pic>
      <p:pic>
        <p:nvPicPr>
          <p:cNvPr id="5" name="图片 4"/>
          <p:cNvPicPr>
            <a:picLocks noChangeAspect="1"/>
          </p:cNvPicPr>
          <p:nvPr>
            <p:custDataLst>
              <p:tags r:id="rId1"/>
            </p:custDataLst>
          </p:nvPr>
        </p:nvPicPr>
        <p:blipFill>
          <a:blip r:embed="rId4"/>
          <a:stretch>
            <a:fillRect/>
          </a:stretch>
        </p:blipFill>
        <p:spPr>
          <a:xfrm>
            <a:off x="2362200" y="3962400"/>
            <a:ext cx="3013710" cy="296037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Database</a:t>
            </a:r>
            <a:br>
              <a:rPr lang="en-US" dirty="0"/>
            </a:br>
            <a:r>
              <a:rPr lang="en-US" dirty="0"/>
              <a:t>Architecture</a:t>
            </a:r>
          </a:p>
        </p:txBody>
      </p:sp>
      <p:pic>
        <p:nvPicPr>
          <p:cNvPr id="4" name="Graphic 3"/>
          <p:cNvPicPr>
            <a:picLocks noChangeAspect="1"/>
          </p:cNvPicPr>
          <p:nvPr/>
        </p:nvPicPr>
        <p:blipFill rotWithShape="1">
          <a:blip r:embed="rId3">
            <a:extLst>
              <a:ext uri="{96DAC541-7B7A-43D3-8B79-37D633B846F1}">
                <asvg:svgBlip xmlns:asvg="http://schemas.microsoft.com/office/drawing/2016/SVG/main" xmlns="" r:embed="rId4"/>
              </a:ext>
            </a:extLst>
          </a:blip>
          <a:srcRect t="28828" b="-1"/>
          <a:stretch>
            <a:fillRect/>
          </a:stretch>
        </p:blipFill>
        <p:spPr>
          <a:xfrm>
            <a:off x="6400800" y="206659"/>
            <a:ext cx="7641508" cy="7816281"/>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81200"/>
            <a:ext cx="5867400" cy="6172200"/>
          </a:xfrm>
        </p:spPr>
        <p:txBody>
          <a:bodyPr/>
          <a:lstStyle/>
          <a:p>
            <a:r>
              <a:rPr lang="en-US" sz="2800" dirty="0"/>
              <a:t>Database applications are usually partitioned into two or three parts</a:t>
            </a:r>
          </a:p>
          <a:p>
            <a:r>
              <a:rPr lang="en-US" sz="2800" dirty="0"/>
              <a:t>Application programs generally access databases through one of</a:t>
            </a:r>
          </a:p>
          <a:p>
            <a:pPr lvl="1"/>
            <a:r>
              <a:rPr lang="en-US" sz="2400" dirty="0"/>
              <a:t>Language extensions to allow embedded SQL</a:t>
            </a:r>
          </a:p>
          <a:p>
            <a:pPr lvl="1"/>
            <a:r>
              <a:rPr lang="en-US" sz="2400" b="1" u="sng" dirty="0">
                <a:solidFill>
                  <a:srgbClr val="A2424F"/>
                </a:solidFill>
              </a:rPr>
              <a:t>A</a:t>
            </a:r>
            <a:r>
              <a:rPr lang="en-US" sz="2400" dirty="0"/>
              <a:t>pplication </a:t>
            </a:r>
            <a:r>
              <a:rPr lang="en-US" sz="2400" b="1" u="sng" dirty="0">
                <a:solidFill>
                  <a:srgbClr val="A2424F"/>
                </a:solidFill>
              </a:rPr>
              <a:t>P</a:t>
            </a:r>
            <a:r>
              <a:rPr lang="en-US" sz="2400" dirty="0"/>
              <a:t>rogram </a:t>
            </a:r>
            <a:r>
              <a:rPr lang="en-US" sz="2400" b="1" u="sng" dirty="0">
                <a:solidFill>
                  <a:srgbClr val="A2424F"/>
                </a:solidFill>
              </a:rPr>
              <a:t>I</a:t>
            </a:r>
            <a:r>
              <a:rPr lang="en-US" sz="2400" dirty="0"/>
              <a:t>nterface (e.g., ODBC/JDBC) which allow SQL queries to be sent to a database</a:t>
            </a:r>
            <a:r>
              <a:rPr lang="zh-CN" altLang="en-US" sz="2400" dirty="0"/>
              <a:t> </a:t>
            </a:r>
            <a:r>
              <a:rPr lang="en-US" altLang="zh-CN" sz="2400" dirty="0"/>
              <a:t>system</a:t>
            </a:r>
          </a:p>
          <a:p>
            <a:pPr lvl="2"/>
            <a:r>
              <a:rPr lang="en-US" sz="2200" dirty="0"/>
              <a:t>ODBC: Open Database Connectivity</a:t>
            </a:r>
          </a:p>
          <a:p>
            <a:pPr lvl="2"/>
            <a:r>
              <a:rPr lang="en-US" sz="2200" dirty="0"/>
              <a:t>Java Database Connectivity</a:t>
            </a:r>
          </a:p>
          <a:p>
            <a:endParaRPr lang="en-US" dirty="0"/>
          </a:p>
          <a:p>
            <a:endParaRPr lang="en-US" dirty="0"/>
          </a:p>
        </p:txBody>
      </p:sp>
      <p:sp>
        <p:nvSpPr>
          <p:cNvPr id="3" name="Title 2"/>
          <p:cNvSpPr>
            <a:spLocks noGrp="1"/>
          </p:cNvSpPr>
          <p:nvPr>
            <p:ph type="title"/>
          </p:nvPr>
        </p:nvSpPr>
        <p:spPr/>
        <p:txBody>
          <a:bodyPr/>
          <a:lstStyle/>
          <a:p>
            <a:r>
              <a:rPr lang="en-US" dirty="0"/>
              <a:t>Database Applications</a:t>
            </a:r>
          </a:p>
        </p:txBody>
      </p:sp>
      <p:pic>
        <p:nvPicPr>
          <p:cNvPr id="4" name="Graphic 3"/>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179365" y="1981200"/>
            <a:ext cx="6800928" cy="4363791"/>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noChangeArrowheads="1"/>
          </p:cNvSpPr>
          <p:nvPr>
            <p:ph type="ctrTitle"/>
          </p:nvPr>
        </p:nvSpPr>
        <p:spPr/>
        <p:txBody>
          <a:bodyPr/>
          <a:lstStyle/>
          <a:p>
            <a:r>
              <a:rPr lang="en-US" altLang="zh-CN"/>
              <a:t>Thank You</a:t>
            </a:r>
          </a:p>
        </p:txBody>
      </p:sp>
      <p:sp>
        <p:nvSpPr>
          <p:cNvPr id="8" name="副标题 7"/>
          <p:cNvSpPr>
            <a:spLocks noGrp="1" noChangeArrowheads="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zh-TW" dirty="0"/>
              <a:t>Lecture and Lab Attendance (10%)</a:t>
            </a:r>
          </a:p>
          <a:p>
            <a:pPr lvl="1"/>
            <a:endParaRPr lang="en-US" altLang="zh-TW" dirty="0"/>
          </a:p>
          <a:p>
            <a:r>
              <a:rPr lang="en-US" altLang="zh-TW" dirty="0"/>
              <a:t>Assignments (1</a:t>
            </a:r>
            <a:r>
              <a:rPr lang="en-US" altLang="zh-CN" dirty="0"/>
              <a:t>5</a:t>
            </a:r>
            <a:r>
              <a:rPr lang="en-US" altLang="zh-TW" dirty="0"/>
              <a:t>%)</a:t>
            </a:r>
          </a:p>
          <a:p>
            <a:endParaRPr lang="en-US" altLang="zh-TW" dirty="0"/>
          </a:p>
          <a:p>
            <a:r>
              <a:rPr lang="en-US" altLang="zh-TW" sz="2800" dirty="0"/>
              <a:t>Project (2</a:t>
            </a:r>
            <a:r>
              <a:rPr lang="en-US" altLang="zh-CN" sz="2800" dirty="0"/>
              <a:t>5</a:t>
            </a:r>
            <a:r>
              <a:rPr lang="en-US" altLang="zh-TW" sz="2800" dirty="0"/>
              <a:t>%)</a:t>
            </a:r>
          </a:p>
          <a:p>
            <a:pPr lvl="1"/>
            <a:r>
              <a:rPr lang="en-US" altLang="zh-TW" dirty="0"/>
              <a:t>2 Projects</a:t>
            </a:r>
          </a:p>
          <a:p>
            <a:pPr lvl="1"/>
            <a:endParaRPr lang="zh-TW" altLang="zh-TW" dirty="0"/>
          </a:p>
          <a:p>
            <a:r>
              <a:rPr lang="en-US" altLang="zh-TW" sz="2800" dirty="0"/>
              <a:t>Final exam (50%)</a:t>
            </a:r>
            <a:endParaRPr lang="zh-TW" altLang="zh-TW" sz="2800" dirty="0"/>
          </a:p>
          <a:p>
            <a:pPr marL="0" indent="0">
              <a:buNone/>
            </a:pPr>
            <a:endParaRPr lang="en-US" dirty="0"/>
          </a:p>
        </p:txBody>
      </p:sp>
      <p:sp>
        <p:nvSpPr>
          <p:cNvPr id="3" name="Title 2"/>
          <p:cNvSpPr>
            <a:spLocks noGrp="1"/>
          </p:cNvSpPr>
          <p:nvPr>
            <p:ph type="title"/>
          </p:nvPr>
        </p:nvSpPr>
        <p:spPr/>
        <p:txBody>
          <a:bodyPr/>
          <a:lstStyle/>
          <a:p>
            <a:r>
              <a:rPr lang="en-US"/>
              <a:t>Grading Policy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t>Late Submission</a:t>
            </a:r>
          </a:p>
          <a:p>
            <a:pPr lvl="1"/>
            <a:r>
              <a:rPr lang="en-US"/>
              <a:t>We </a:t>
            </a:r>
            <a:r>
              <a:rPr lang="en-US">
                <a:solidFill>
                  <a:srgbClr val="A2424F"/>
                </a:solidFill>
              </a:rPr>
              <a:t>do not accept</a:t>
            </a:r>
            <a:r>
              <a:rPr lang="en-US"/>
              <a:t> </a:t>
            </a:r>
            <a:r>
              <a:rPr lang="en-US" u="sng"/>
              <a:t>late submissions</a:t>
            </a:r>
            <a:r>
              <a:rPr lang="en-US"/>
              <a:t>. All assigments, quizzes, and projects, etc. will receive a score of zero if you miss the deadline.</a:t>
            </a:r>
          </a:p>
          <a:p>
            <a:r>
              <a:rPr lang="en-US"/>
              <a:t>Groups for Projects</a:t>
            </a:r>
          </a:p>
          <a:p>
            <a:pPr lvl="1"/>
            <a:r>
              <a:rPr lang="en-US"/>
              <a:t>Groups </a:t>
            </a:r>
            <a:r>
              <a:rPr lang="en-US">
                <a:solidFill>
                  <a:srgbClr val="A2424F"/>
                </a:solidFill>
              </a:rPr>
              <a:t>across different lab sessions</a:t>
            </a:r>
            <a:r>
              <a:rPr lang="en-US"/>
              <a:t> are </a:t>
            </a:r>
            <a:r>
              <a:rPr lang="en-US" u="sng"/>
              <a:t>not allowed</a:t>
            </a:r>
          </a:p>
          <a:p>
            <a:pPr lvl="1"/>
            <a:r>
              <a:rPr lang="en-US"/>
              <a:t>Please try to find your teammate in the same lab session</a:t>
            </a:r>
          </a:p>
          <a:p>
            <a:r>
              <a:rPr lang="en-US"/>
              <a:t>Grades</a:t>
            </a:r>
          </a:p>
          <a:p>
            <a:pPr lvl="1"/>
            <a:r>
              <a:rPr lang="en-US"/>
              <a:t>The teachers and TAs guarantee that your assignments and projects will be evaluated carefully and unbiasedly</a:t>
            </a:r>
          </a:p>
          <a:p>
            <a:pPr lvl="1"/>
            <a:r>
              <a:rPr lang="en-US"/>
              <a:t>We do not accept argueing with teachers over a certain grade once the decision has been made</a:t>
            </a:r>
          </a:p>
        </p:txBody>
      </p:sp>
      <p:sp>
        <p:nvSpPr>
          <p:cNvPr id="3" name="Title 2"/>
          <p:cNvSpPr>
            <a:spLocks noGrp="1"/>
          </p:cNvSpPr>
          <p:nvPr>
            <p:ph type="title"/>
          </p:nvPr>
        </p:nvSpPr>
        <p:spPr/>
        <p:txBody>
          <a:bodyPr/>
          <a:lstStyle/>
          <a:p>
            <a:r>
              <a:rPr lang="en-US"/>
              <a:t>Grading Policy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Please read the regulations on academic misconduct on the Sakai site</a:t>
            </a:r>
          </a:p>
          <a:p>
            <a:pPr lvl="1"/>
            <a:r>
              <a:rPr lang="en-US" dirty="0"/>
              <a:t>Sakai - “Assignments” – “Declaration Form Submission”</a:t>
            </a:r>
          </a:p>
          <a:p>
            <a:pPr lvl="1"/>
            <a:r>
              <a:rPr lang="en-US" dirty="0"/>
              <a:t>All documents are in the attachment of the assignment</a:t>
            </a:r>
          </a:p>
          <a:p>
            <a:endParaRPr lang="en-US" dirty="0"/>
          </a:p>
          <a:p>
            <a:r>
              <a:rPr lang="en-US" dirty="0"/>
              <a:t>Upload the signed </a:t>
            </a:r>
            <a:r>
              <a:rPr lang="en-US" i="1" dirty="0"/>
              <a:t>Undergraduate Students Declaration Form </a:t>
            </a:r>
            <a:r>
              <a:rPr lang="en-US" dirty="0"/>
              <a:t>to Sakai with the following file name format:</a:t>
            </a:r>
          </a:p>
          <a:p>
            <a:pPr lvl="1"/>
            <a:r>
              <a:rPr lang="en-US" dirty="0" err="1">
                <a:latin typeface="Consolas" panose="020B0609020204030204" pitchFamily="49" charset="0"/>
                <a:cs typeface="Consolas" panose="020B0609020204030204" pitchFamily="49" charset="0"/>
              </a:rPr>
              <a:t>SID_name.pdf</a:t>
            </a:r>
            <a:endParaRPr lang="en-US" dirty="0">
              <a:latin typeface="Consolas" panose="020B0609020204030204" pitchFamily="49" charset="0"/>
              <a:cs typeface="Consolas" panose="020B0609020204030204" pitchFamily="49" charset="0"/>
            </a:endParaRPr>
          </a:p>
          <a:p>
            <a:pPr lvl="1"/>
            <a:endParaRPr lang="en-US" dirty="0"/>
          </a:p>
        </p:txBody>
      </p:sp>
      <p:sp>
        <p:nvSpPr>
          <p:cNvPr id="3" name="Title 2"/>
          <p:cNvSpPr>
            <a:spLocks noGrp="1"/>
          </p:cNvSpPr>
          <p:nvPr>
            <p:ph type="title"/>
          </p:nvPr>
        </p:nvSpPr>
        <p:spPr/>
        <p:txBody>
          <a:bodyPr/>
          <a:lstStyle/>
          <a:p>
            <a:r>
              <a:rPr lang="en-US" dirty="0"/>
              <a:t>Plagiarism</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4ca0ef17-1282-4826-98fb-d137366f465a"/>
  <p:tag name="COMMONDATA" val="eyJoZGlkIjoiOTU2YTg1ZDg1NzRmYTBjNjA1MmY5ZmUxYzlhYWM4MjY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80,&quot;width&quot;:2712}"/>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Blank Presentation">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5411</Words>
  <Application>Microsoft Office PowerPoint</Application>
  <PresentationFormat>自定义</PresentationFormat>
  <Paragraphs>1145</Paragraphs>
  <Slides>62</Slides>
  <Notes>35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62</vt:i4>
      </vt:variant>
    </vt:vector>
  </HeadingPairs>
  <TitlesOfParts>
    <vt:vector size="79" baseType="lpstr">
      <vt:lpstr>Lato</vt:lpstr>
      <vt:lpstr>Lato Black</vt:lpstr>
      <vt:lpstr>MarlonBookDB</vt:lpstr>
      <vt:lpstr>Montserrat</vt:lpstr>
      <vt:lpstr>ＭＳ Ｐゴシック</vt:lpstr>
      <vt:lpstr>ＭＳ Ｐゴシック</vt:lpstr>
      <vt:lpstr>游ゴシック</vt:lpstr>
      <vt:lpstr>等线</vt:lpstr>
      <vt:lpstr>楷体</vt:lpstr>
      <vt:lpstr>宋体</vt:lpstr>
      <vt:lpstr>Arial</vt:lpstr>
      <vt:lpstr>Consolas</vt:lpstr>
      <vt:lpstr>Franklin Gothic Medium</vt:lpstr>
      <vt:lpstr>Tahoma</vt:lpstr>
      <vt:lpstr>Times</vt:lpstr>
      <vt:lpstr>Times New Roman</vt:lpstr>
      <vt:lpstr>Blank Presentation</vt:lpstr>
      <vt:lpstr> Principles of Database Systems (CS307)</vt:lpstr>
      <vt:lpstr>Some Clarifications</vt:lpstr>
      <vt:lpstr>Some Clarifications -- Teaching Language</vt:lpstr>
      <vt:lpstr>Some Clarifications -- Lab Classes</vt:lpstr>
      <vt:lpstr>QQ Group</vt:lpstr>
      <vt:lpstr>Textbook</vt:lpstr>
      <vt:lpstr>Grading Policy</vt:lpstr>
      <vt:lpstr>Grading Policy</vt:lpstr>
      <vt:lpstr>Plagiarism</vt:lpstr>
      <vt:lpstr>Some Other Stuff</vt:lpstr>
      <vt:lpstr> Principles of Database Systems (CS307) Lecture 1: Introduction to Databases</vt:lpstr>
      <vt:lpstr>What is a Database?</vt:lpstr>
      <vt:lpstr>What is a Database?</vt:lpstr>
      <vt:lpstr>Applications of Database</vt:lpstr>
      <vt:lpstr>Applications of Database</vt:lpstr>
      <vt:lpstr>Purpose of Database Systems</vt:lpstr>
      <vt:lpstr>Let’s Show an Example</vt:lpstr>
      <vt:lpstr>Let’s Show an Example</vt:lpstr>
      <vt:lpstr>Let’s Show an Example</vt:lpstr>
      <vt:lpstr>Purpose of Database Systems</vt:lpstr>
      <vt:lpstr>A Bit of History</vt:lpstr>
      <vt:lpstr>A Bit of History</vt:lpstr>
      <vt:lpstr>A Bit of History</vt:lpstr>
      <vt:lpstr>A Bit of History</vt:lpstr>
      <vt:lpstr>Relational Database</vt:lpstr>
      <vt:lpstr>Relational Database</vt:lpstr>
      <vt:lpstr>Relational Database</vt:lpstr>
      <vt:lpstr>Relational Database</vt:lpstr>
      <vt:lpstr>Key</vt:lpstr>
      <vt:lpstr>Key</vt:lpstr>
      <vt:lpstr>Key</vt:lpstr>
      <vt:lpstr>PowerPoint 演示文稿</vt:lpstr>
      <vt:lpstr>Key</vt:lpstr>
      <vt:lpstr>But, Hitchcock did It</vt:lpstr>
      <vt:lpstr>Key</vt:lpstr>
      <vt:lpstr>Key</vt:lpstr>
      <vt:lpstr>Primary Key</vt:lpstr>
      <vt:lpstr>Normalization</vt:lpstr>
      <vt:lpstr>Normalization</vt:lpstr>
      <vt:lpstr>Normalization</vt:lpstr>
      <vt:lpstr>Normalization</vt:lpstr>
      <vt:lpstr>Normalization</vt:lpstr>
      <vt:lpstr>Normalization</vt:lpstr>
      <vt:lpstr>Normalization</vt:lpstr>
      <vt:lpstr>Entity and Relationship</vt:lpstr>
      <vt:lpstr>Entity and Relationship</vt:lpstr>
      <vt:lpstr>Entity and Relationship</vt:lpstr>
      <vt:lpstr>Entity and Relationship</vt:lpstr>
      <vt:lpstr>Entity and Relationship</vt:lpstr>
      <vt:lpstr>Entity and Relationship</vt:lpstr>
      <vt:lpstr>Outline</vt:lpstr>
      <vt:lpstr>Outline</vt:lpstr>
      <vt:lpstr>Outline</vt:lpstr>
      <vt:lpstr>Outline</vt:lpstr>
      <vt:lpstr>Outline</vt:lpstr>
      <vt:lpstr>Outline</vt:lpstr>
      <vt:lpstr>Data Definition and Manipulation</vt:lpstr>
      <vt:lpstr>Data Definition and Manipulation</vt:lpstr>
      <vt:lpstr>Database Users</vt:lpstr>
      <vt:lpstr>Database Architecture</vt:lpstr>
      <vt:lpstr>Database Applications</vt:lpstr>
      <vt:lpstr>Thank You</vt:lpstr>
    </vt:vector>
  </TitlesOfParts>
  <Company>Melissa Kingman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Kingman</dc:creator>
  <cp:lastModifiedBy>Lenovo</cp:lastModifiedBy>
  <cp:revision>1862</cp:revision>
  <dcterms:created xsi:type="dcterms:W3CDTF">2008-06-27T17:43:00Z</dcterms:created>
  <dcterms:modified xsi:type="dcterms:W3CDTF">2023-09-11T10:16:06Z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B4DA6C159A504DB9B0BE1DA79B513975_12</vt:lpwstr>
  </property>
  <property fmtid="{D5CDD505-2E9C-101B-9397-08002B2CF9AE}" pid="3" name="KSOProductBuildVer">
    <vt:lpwstr>2052-12.1.0.15374</vt:lpwstr>
  </property>
</Properties>
</file>